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58" r:id="rId5"/>
    <p:sldId id="264" r:id="rId6"/>
    <p:sldId id="283" r:id="rId7"/>
    <p:sldId id="279" r:id="rId8"/>
    <p:sldId id="280" r:id="rId9"/>
    <p:sldId id="282" r:id="rId10"/>
    <p:sldId id="281" r:id="rId11"/>
    <p:sldId id="262" r:id="rId12"/>
    <p:sldId id="267" r:id="rId13"/>
    <p:sldId id="261" r:id="rId14"/>
    <p:sldId id="269" r:id="rId15"/>
    <p:sldId id="268" r:id="rId16"/>
    <p:sldId id="272" r:id="rId17"/>
    <p:sldId id="298" r:id="rId18"/>
    <p:sldId id="273" r:id="rId19"/>
    <p:sldId id="285" r:id="rId20"/>
    <p:sldId id="286" r:id="rId21"/>
    <p:sldId id="287" r:id="rId22"/>
    <p:sldId id="288" r:id="rId23"/>
    <p:sldId id="289" r:id="rId24"/>
    <p:sldId id="290" r:id="rId25"/>
    <p:sldId id="291" r:id="rId26"/>
    <p:sldId id="292" r:id="rId27"/>
    <p:sldId id="293" r:id="rId28"/>
    <p:sldId id="294" r:id="rId29"/>
    <p:sldId id="295" r:id="rId30"/>
    <p:sldId id="271" r:id="rId31"/>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818"/>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96" d="100"/>
          <a:sy n="96" d="100"/>
        </p:scale>
        <p:origin x="508" y="-84"/>
      </p:cViewPr>
      <p:guideLst/>
    </p:cSldViewPr>
  </p:slideViewPr>
  <p:notesTextViewPr>
    <p:cViewPr>
      <p:scale>
        <a:sx n="1" d="1"/>
        <a:sy n="1" d="1"/>
      </p:scale>
      <p:origin x="0" y="0"/>
    </p:cViewPr>
  </p:notesTextViewPr>
  <p:sorterViewPr>
    <p:cViewPr>
      <p:scale>
        <a:sx n="100" d="100"/>
        <a:sy n="100" d="100"/>
      </p:scale>
      <p:origin x="0" y="-193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AB927-273D-45D1-852C-51FAEC3F36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2556E20F-F22C-4AE1-8B9E-FC7579A26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5B12B9AC-2BDF-4E4A-90E4-2E6EFBBC183B}"/>
              </a:ext>
            </a:extLst>
          </p:cNvPr>
          <p:cNvSpPr>
            <a:spLocks noGrp="1"/>
          </p:cNvSpPr>
          <p:nvPr>
            <p:ph type="dt" sz="half" idx="10"/>
          </p:nvPr>
        </p:nvSpPr>
        <p:spPr/>
        <p:txBody>
          <a:bodyPr/>
          <a:lstStyle/>
          <a:p>
            <a:fld id="{A95C5C8B-6D63-41DF-92B7-D6E18F8D5555}" type="datetimeFigureOut">
              <a:rPr lang="es-419" smtClean="0"/>
              <a:t>22/7/2024</a:t>
            </a:fld>
            <a:endParaRPr lang="es-419"/>
          </a:p>
        </p:txBody>
      </p:sp>
      <p:sp>
        <p:nvSpPr>
          <p:cNvPr id="5" name="Marcador de pie de página 4">
            <a:extLst>
              <a:ext uri="{FF2B5EF4-FFF2-40B4-BE49-F238E27FC236}">
                <a16:creationId xmlns:a16="http://schemas.microsoft.com/office/drawing/2014/main" id="{0C9C7768-DC56-47B0-810F-7CE1A1721BF3}"/>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7C77B945-A27A-4457-8091-A68DBB0B063F}"/>
              </a:ext>
            </a:extLst>
          </p:cNvPr>
          <p:cNvSpPr>
            <a:spLocks noGrp="1"/>
          </p:cNvSpPr>
          <p:nvPr>
            <p:ph type="sldNum" sz="quarter" idx="12"/>
          </p:nvPr>
        </p:nvSpPr>
        <p:spPr/>
        <p:txBody>
          <a:bodyPr/>
          <a:lstStyle/>
          <a:p>
            <a:fld id="{8B991193-1E68-445A-A671-FDB32DCC3BA4}" type="slidenum">
              <a:rPr lang="es-419" smtClean="0"/>
              <a:t>‹Nº›</a:t>
            </a:fld>
            <a:endParaRPr lang="es-419"/>
          </a:p>
        </p:txBody>
      </p:sp>
    </p:spTree>
    <p:extLst>
      <p:ext uri="{BB962C8B-B14F-4D97-AF65-F5344CB8AC3E}">
        <p14:creationId xmlns:p14="http://schemas.microsoft.com/office/powerpoint/2010/main" val="366231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34B14-4D65-45F4-ACC6-7CB3D3B8C65E}"/>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FF95E7E6-B61A-4219-A1CD-C9B27037342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144DE5E2-958B-4CB7-AB57-8623F6034AD2}"/>
              </a:ext>
            </a:extLst>
          </p:cNvPr>
          <p:cNvSpPr>
            <a:spLocks noGrp="1"/>
          </p:cNvSpPr>
          <p:nvPr>
            <p:ph type="dt" sz="half" idx="10"/>
          </p:nvPr>
        </p:nvSpPr>
        <p:spPr/>
        <p:txBody>
          <a:bodyPr/>
          <a:lstStyle/>
          <a:p>
            <a:fld id="{A95C5C8B-6D63-41DF-92B7-D6E18F8D5555}" type="datetimeFigureOut">
              <a:rPr lang="es-419" smtClean="0"/>
              <a:t>22/7/2024</a:t>
            </a:fld>
            <a:endParaRPr lang="es-419"/>
          </a:p>
        </p:txBody>
      </p:sp>
      <p:sp>
        <p:nvSpPr>
          <p:cNvPr id="5" name="Marcador de pie de página 4">
            <a:extLst>
              <a:ext uri="{FF2B5EF4-FFF2-40B4-BE49-F238E27FC236}">
                <a16:creationId xmlns:a16="http://schemas.microsoft.com/office/drawing/2014/main" id="{E6BE3865-5B82-4F7C-9DEB-3262B092B6BE}"/>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9B426E5-1183-4095-ABD4-DCA9C8EC4C28}"/>
              </a:ext>
            </a:extLst>
          </p:cNvPr>
          <p:cNvSpPr>
            <a:spLocks noGrp="1"/>
          </p:cNvSpPr>
          <p:nvPr>
            <p:ph type="sldNum" sz="quarter" idx="12"/>
          </p:nvPr>
        </p:nvSpPr>
        <p:spPr/>
        <p:txBody>
          <a:bodyPr/>
          <a:lstStyle/>
          <a:p>
            <a:fld id="{8B991193-1E68-445A-A671-FDB32DCC3BA4}" type="slidenum">
              <a:rPr lang="es-419" smtClean="0"/>
              <a:t>‹Nº›</a:t>
            </a:fld>
            <a:endParaRPr lang="es-419"/>
          </a:p>
        </p:txBody>
      </p:sp>
    </p:spTree>
    <p:extLst>
      <p:ext uri="{BB962C8B-B14F-4D97-AF65-F5344CB8AC3E}">
        <p14:creationId xmlns:p14="http://schemas.microsoft.com/office/powerpoint/2010/main" val="136488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9950C9-5A64-4896-B82B-DFA91E5E9E1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DA1DE622-B7FD-40A4-A62F-8BCD434003B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35D84F1B-D18D-44B7-A9A2-BDE7BC8F6F5F}"/>
              </a:ext>
            </a:extLst>
          </p:cNvPr>
          <p:cNvSpPr>
            <a:spLocks noGrp="1"/>
          </p:cNvSpPr>
          <p:nvPr>
            <p:ph type="dt" sz="half" idx="10"/>
          </p:nvPr>
        </p:nvSpPr>
        <p:spPr/>
        <p:txBody>
          <a:bodyPr/>
          <a:lstStyle/>
          <a:p>
            <a:fld id="{A95C5C8B-6D63-41DF-92B7-D6E18F8D5555}" type="datetimeFigureOut">
              <a:rPr lang="es-419" smtClean="0"/>
              <a:t>22/7/2024</a:t>
            </a:fld>
            <a:endParaRPr lang="es-419"/>
          </a:p>
        </p:txBody>
      </p:sp>
      <p:sp>
        <p:nvSpPr>
          <p:cNvPr id="5" name="Marcador de pie de página 4">
            <a:extLst>
              <a:ext uri="{FF2B5EF4-FFF2-40B4-BE49-F238E27FC236}">
                <a16:creationId xmlns:a16="http://schemas.microsoft.com/office/drawing/2014/main" id="{26198E92-2E22-488B-AF30-BF7395E95571}"/>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A651134-3606-4F7C-B57E-FFE816F97E9C}"/>
              </a:ext>
            </a:extLst>
          </p:cNvPr>
          <p:cNvSpPr>
            <a:spLocks noGrp="1"/>
          </p:cNvSpPr>
          <p:nvPr>
            <p:ph type="sldNum" sz="quarter" idx="12"/>
          </p:nvPr>
        </p:nvSpPr>
        <p:spPr/>
        <p:txBody>
          <a:bodyPr/>
          <a:lstStyle/>
          <a:p>
            <a:fld id="{8B991193-1E68-445A-A671-FDB32DCC3BA4}" type="slidenum">
              <a:rPr lang="es-419" smtClean="0"/>
              <a:t>‹Nº›</a:t>
            </a:fld>
            <a:endParaRPr lang="es-419"/>
          </a:p>
        </p:txBody>
      </p:sp>
    </p:spTree>
    <p:extLst>
      <p:ext uri="{BB962C8B-B14F-4D97-AF65-F5344CB8AC3E}">
        <p14:creationId xmlns:p14="http://schemas.microsoft.com/office/powerpoint/2010/main" val="328287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10359-037E-46B9-A246-D58971F547A4}"/>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99532E5E-1A6E-4651-BFD2-8DE5DD712CD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1E9F4C06-4209-4634-93B2-8779B8424F46}"/>
              </a:ext>
            </a:extLst>
          </p:cNvPr>
          <p:cNvSpPr>
            <a:spLocks noGrp="1"/>
          </p:cNvSpPr>
          <p:nvPr>
            <p:ph type="dt" sz="half" idx="10"/>
          </p:nvPr>
        </p:nvSpPr>
        <p:spPr/>
        <p:txBody>
          <a:bodyPr/>
          <a:lstStyle/>
          <a:p>
            <a:fld id="{A95C5C8B-6D63-41DF-92B7-D6E18F8D5555}" type="datetimeFigureOut">
              <a:rPr lang="es-419" smtClean="0"/>
              <a:t>22/7/2024</a:t>
            </a:fld>
            <a:endParaRPr lang="es-419"/>
          </a:p>
        </p:txBody>
      </p:sp>
      <p:sp>
        <p:nvSpPr>
          <p:cNvPr id="5" name="Marcador de pie de página 4">
            <a:extLst>
              <a:ext uri="{FF2B5EF4-FFF2-40B4-BE49-F238E27FC236}">
                <a16:creationId xmlns:a16="http://schemas.microsoft.com/office/drawing/2014/main" id="{5988F051-3D26-417A-89B0-42667BEE807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25E186D6-58CF-43A7-991D-CCA317198AD4}"/>
              </a:ext>
            </a:extLst>
          </p:cNvPr>
          <p:cNvSpPr>
            <a:spLocks noGrp="1"/>
          </p:cNvSpPr>
          <p:nvPr>
            <p:ph type="sldNum" sz="quarter" idx="12"/>
          </p:nvPr>
        </p:nvSpPr>
        <p:spPr/>
        <p:txBody>
          <a:bodyPr/>
          <a:lstStyle/>
          <a:p>
            <a:fld id="{8B991193-1E68-445A-A671-FDB32DCC3BA4}" type="slidenum">
              <a:rPr lang="es-419" smtClean="0"/>
              <a:t>‹Nº›</a:t>
            </a:fld>
            <a:endParaRPr lang="es-419"/>
          </a:p>
        </p:txBody>
      </p:sp>
    </p:spTree>
    <p:extLst>
      <p:ext uri="{BB962C8B-B14F-4D97-AF65-F5344CB8AC3E}">
        <p14:creationId xmlns:p14="http://schemas.microsoft.com/office/powerpoint/2010/main" val="363346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97529-8AD1-491F-8F1E-AA5D41A276A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C24AC144-5782-404C-8E6F-16924AB7B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C5DE3A-4405-4850-9DA9-C4D4F7A4C504}"/>
              </a:ext>
            </a:extLst>
          </p:cNvPr>
          <p:cNvSpPr>
            <a:spLocks noGrp="1"/>
          </p:cNvSpPr>
          <p:nvPr>
            <p:ph type="dt" sz="half" idx="10"/>
          </p:nvPr>
        </p:nvSpPr>
        <p:spPr/>
        <p:txBody>
          <a:bodyPr/>
          <a:lstStyle/>
          <a:p>
            <a:fld id="{A95C5C8B-6D63-41DF-92B7-D6E18F8D5555}" type="datetimeFigureOut">
              <a:rPr lang="es-419" smtClean="0"/>
              <a:t>22/7/2024</a:t>
            </a:fld>
            <a:endParaRPr lang="es-419"/>
          </a:p>
        </p:txBody>
      </p:sp>
      <p:sp>
        <p:nvSpPr>
          <p:cNvPr id="5" name="Marcador de pie de página 4">
            <a:extLst>
              <a:ext uri="{FF2B5EF4-FFF2-40B4-BE49-F238E27FC236}">
                <a16:creationId xmlns:a16="http://schemas.microsoft.com/office/drawing/2014/main" id="{3E1FE045-3E62-44DE-83A4-E5E8F2FA3FBE}"/>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634D051F-4DBD-4620-A643-6E89DD7113C7}"/>
              </a:ext>
            </a:extLst>
          </p:cNvPr>
          <p:cNvSpPr>
            <a:spLocks noGrp="1"/>
          </p:cNvSpPr>
          <p:nvPr>
            <p:ph type="sldNum" sz="quarter" idx="12"/>
          </p:nvPr>
        </p:nvSpPr>
        <p:spPr/>
        <p:txBody>
          <a:bodyPr/>
          <a:lstStyle/>
          <a:p>
            <a:fld id="{8B991193-1E68-445A-A671-FDB32DCC3BA4}" type="slidenum">
              <a:rPr lang="es-419" smtClean="0"/>
              <a:t>‹Nº›</a:t>
            </a:fld>
            <a:endParaRPr lang="es-419"/>
          </a:p>
        </p:txBody>
      </p:sp>
    </p:spTree>
    <p:extLst>
      <p:ext uri="{BB962C8B-B14F-4D97-AF65-F5344CB8AC3E}">
        <p14:creationId xmlns:p14="http://schemas.microsoft.com/office/powerpoint/2010/main" val="182479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EF3614-1DCC-4238-8AA3-2606333A550D}"/>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FB1B142-10D5-4E2B-A6A5-9167680FC6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C104B2F0-F7EC-40C2-8BEB-17128145BB1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175B06FE-1A32-47EF-8F7E-2410115F916F}"/>
              </a:ext>
            </a:extLst>
          </p:cNvPr>
          <p:cNvSpPr>
            <a:spLocks noGrp="1"/>
          </p:cNvSpPr>
          <p:nvPr>
            <p:ph type="dt" sz="half" idx="10"/>
          </p:nvPr>
        </p:nvSpPr>
        <p:spPr/>
        <p:txBody>
          <a:bodyPr/>
          <a:lstStyle/>
          <a:p>
            <a:fld id="{A95C5C8B-6D63-41DF-92B7-D6E18F8D5555}" type="datetimeFigureOut">
              <a:rPr lang="es-419" smtClean="0"/>
              <a:t>22/7/2024</a:t>
            </a:fld>
            <a:endParaRPr lang="es-419"/>
          </a:p>
        </p:txBody>
      </p:sp>
      <p:sp>
        <p:nvSpPr>
          <p:cNvPr id="6" name="Marcador de pie de página 5">
            <a:extLst>
              <a:ext uri="{FF2B5EF4-FFF2-40B4-BE49-F238E27FC236}">
                <a16:creationId xmlns:a16="http://schemas.microsoft.com/office/drawing/2014/main" id="{22407F25-5176-4C5F-A822-E6EB46D5391E}"/>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E172C49-C9C1-4CDD-9CFE-53B8A4929D43}"/>
              </a:ext>
            </a:extLst>
          </p:cNvPr>
          <p:cNvSpPr>
            <a:spLocks noGrp="1"/>
          </p:cNvSpPr>
          <p:nvPr>
            <p:ph type="sldNum" sz="quarter" idx="12"/>
          </p:nvPr>
        </p:nvSpPr>
        <p:spPr/>
        <p:txBody>
          <a:bodyPr/>
          <a:lstStyle/>
          <a:p>
            <a:fld id="{8B991193-1E68-445A-A671-FDB32DCC3BA4}" type="slidenum">
              <a:rPr lang="es-419" smtClean="0"/>
              <a:t>‹Nº›</a:t>
            </a:fld>
            <a:endParaRPr lang="es-419"/>
          </a:p>
        </p:txBody>
      </p:sp>
    </p:spTree>
    <p:extLst>
      <p:ext uri="{BB962C8B-B14F-4D97-AF65-F5344CB8AC3E}">
        <p14:creationId xmlns:p14="http://schemas.microsoft.com/office/powerpoint/2010/main" val="98677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B3AE68-D339-4E81-9C22-24CB356C41A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6BC9CAEB-79EF-4030-B178-0F3D970BF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EEF7A09-69EF-4814-ABE7-D17745B3171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45113209-35D8-4397-B3F6-2C8DB1B987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15ACDCB-4E96-40CD-A6BD-6DFB868BA41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0DF5189A-A333-4C62-A6F6-89F89AD719E1}"/>
              </a:ext>
            </a:extLst>
          </p:cNvPr>
          <p:cNvSpPr>
            <a:spLocks noGrp="1"/>
          </p:cNvSpPr>
          <p:nvPr>
            <p:ph type="dt" sz="half" idx="10"/>
          </p:nvPr>
        </p:nvSpPr>
        <p:spPr/>
        <p:txBody>
          <a:bodyPr/>
          <a:lstStyle/>
          <a:p>
            <a:fld id="{A95C5C8B-6D63-41DF-92B7-D6E18F8D5555}" type="datetimeFigureOut">
              <a:rPr lang="es-419" smtClean="0"/>
              <a:t>22/7/2024</a:t>
            </a:fld>
            <a:endParaRPr lang="es-419"/>
          </a:p>
        </p:txBody>
      </p:sp>
      <p:sp>
        <p:nvSpPr>
          <p:cNvPr id="8" name="Marcador de pie de página 7">
            <a:extLst>
              <a:ext uri="{FF2B5EF4-FFF2-40B4-BE49-F238E27FC236}">
                <a16:creationId xmlns:a16="http://schemas.microsoft.com/office/drawing/2014/main" id="{08A03D88-6A93-4AA5-8938-17C5B1740DE6}"/>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603AAE60-00E1-4A74-84C3-A0A1CC7CA305}"/>
              </a:ext>
            </a:extLst>
          </p:cNvPr>
          <p:cNvSpPr>
            <a:spLocks noGrp="1"/>
          </p:cNvSpPr>
          <p:nvPr>
            <p:ph type="sldNum" sz="quarter" idx="12"/>
          </p:nvPr>
        </p:nvSpPr>
        <p:spPr/>
        <p:txBody>
          <a:bodyPr/>
          <a:lstStyle/>
          <a:p>
            <a:fld id="{8B991193-1E68-445A-A671-FDB32DCC3BA4}" type="slidenum">
              <a:rPr lang="es-419" smtClean="0"/>
              <a:t>‹Nº›</a:t>
            </a:fld>
            <a:endParaRPr lang="es-419"/>
          </a:p>
        </p:txBody>
      </p:sp>
    </p:spTree>
    <p:extLst>
      <p:ext uri="{BB962C8B-B14F-4D97-AF65-F5344CB8AC3E}">
        <p14:creationId xmlns:p14="http://schemas.microsoft.com/office/powerpoint/2010/main" val="158295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D77E2-CBA9-490B-AD3A-669A7D89B45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7629C605-3086-42CA-9711-688642A01535}"/>
              </a:ext>
            </a:extLst>
          </p:cNvPr>
          <p:cNvSpPr>
            <a:spLocks noGrp="1"/>
          </p:cNvSpPr>
          <p:nvPr>
            <p:ph type="dt" sz="half" idx="10"/>
          </p:nvPr>
        </p:nvSpPr>
        <p:spPr/>
        <p:txBody>
          <a:bodyPr/>
          <a:lstStyle/>
          <a:p>
            <a:fld id="{A95C5C8B-6D63-41DF-92B7-D6E18F8D5555}" type="datetimeFigureOut">
              <a:rPr lang="es-419" smtClean="0"/>
              <a:t>22/7/2024</a:t>
            </a:fld>
            <a:endParaRPr lang="es-419"/>
          </a:p>
        </p:txBody>
      </p:sp>
      <p:sp>
        <p:nvSpPr>
          <p:cNvPr id="4" name="Marcador de pie de página 3">
            <a:extLst>
              <a:ext uri="{FF2B5EF4-FFF2-40B4-BE49-F238E27FC236}">
                <a16:creationId xmlns:a16="http://schemas.microsoft.com/office/drawing/2014/main" id="{C7A5A572-45C8-4160-BA81-0909F35245A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F03046-148C-4024-8EA8-6A6117A45550}"/>
              </a:ext>
            </a:extLst>
          </p:cNvPr>
          <p:cNvSpPr>
            <a:spLocks noGrp="1"/>
          </p:cNvSpPr>
          <p:nvPr>
            <p:ph type="sldNum" sz="quarter" idx="12"/>
          </p:nvPr>
        </p:nvSpPr>
        <p:spPr/>
        <p:txBody>
          <a:bodyPr/>
          <a:lstStyle/>
          <a:p>
            <a:fld id="{8B991193-1E68-445A-A671-FDB32DCC3BA4}" type="slidenum">
              <a:rPr lang="es-419" smtClean="0"/>
              <a:t>‹Nº›</a:t>
            </a:fld>
            <a:endParaRPr lang="es-419"/>
          </a:p>
        </p:txBody>
      </p:sp>
    </p:spTree>
    <p:extLst>
      <p:ext uri="{BB962C8B-B14F-4D97-AF65-F5344CB8AC3E}">
        <p14:creationId xmlns:p14="http://schemas.microsoft.com/office/powerpoint/2010/main" val="169303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A91E7C-AD97-48CD-9376-A9879B6D760F}"/>
              </a:ext>
            </a:extLst>
          </p:cNvPr>
          <p:cNvSpPr>
            <a:spLocks noGrp="1"/>
          </p:cNvSpPr>
          <p:nvPr>
            <p:ph type="dt" sz="half" idx="10"/>
          </p:nvPr>
        </p:nvSpPr>
        <p:spPr/>
        <p:txBody>
          <a:bodyPr/>
          <a:lstStyle/>
          <a:p>
            <a:fld id="{A95C5C8B-6D63-41DF-92B7-D6E18F8D5555}" type="datetimeFigureOut">
              <a:rPr lang="es-419" smtClean="0"/>
              <a:t>22/7/2024</a:t>
            </a:fld>
            <a:endParaRPr lang="es-419"/>
          </a:p>
        </p:txBody>
      </p:sp>
      <p:sp>
        <p:nvSpPr>
          <p:cNvPr id="3" name="Marcador de pie de página 2">
            <a:extLst>
              <a:ext uri="{FF2B5EF4-FFF2-40B4-BE49-F238E27FC236}">
                <a16:creationId xmlns:a16="http://schemas.microsoft.com/office/drawing/2014/main" id="{E1D34451-73C1-402A-9573-4B073535B7D8}"/>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693E9E85-AC23-4ED9-B4EB-AAA7ECAA4401}"/>
              </a:ext>
            </a:extLst>
          </p:cNvPr>
          <p:cNvSpPr>
            <a:spLocks noGrp="1"/>
          </p:cNvSpPr>
          <p:nvPr>
            <p:ph type="sldNum" sz="quarter" idx="12"/>
          </p:nvPr>
        </p:nvSpPr>
        <p:spPr/>
        <p:txBody>
          <a:bodyPr/>
          <a:lstStyle/>
          <a:p>
            <a:fld id="{8B991193-1E68-445A-A671-FDB32DCC3BA4}" type="slidenum">
              <a:rPr lang="es-419" smtClean="0"/>
              <a:t>‹Nº›</a:t>
            </a:fld>
            <a:endParaRPr lang="es-419"/>
          </a:p>
        </p:txBody>
      </p:sp>
    </p:spTree>
    <p:extLst>
      <p:ext uri="{BB962C8B-B14F-4D97-AF65-F5344CB8AC3E}">
        <p14:creationId xmlns:p14="http://schemas.microsoft.com/office/powerpoint/2010/main" val="239545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C1561-7CB3-4FAA-876A-3098BCA16D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2C3EC7ED-E3C6-4549-81EE-EA29FC2F2D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DDF472DA-7394-40D5-B1FF-12E9F78F0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34F27D-6010-4A1E-B06D-43BEC1C1D2A1}"/>
              </a:ext>
            </a:extLst>
          </p:cNvPr>
          <p:cNvSpPr>
            <a:spLocks noGrp="1"/>
          </p:cNvSpPr>
          <p:nvPr>
            <p:ph type="dt" sz="half" idx="10"/>
          </p:nvPr>
        </p:nvSpPr>
        <p:spPr/>
        <p:txBody>
          <a:bodyPr/>
          <a:lstStyle/>
          <a:p>
            <a:fld id="{A95C5C8B-6D63-41DF-92B7-D6E18F8D5555}" type="datetimeFigureOut">
              <a:rPr lang="es-419" smtClean="0"/>
              <a:t>22/7/2024</a:t>
            </a:fld>
            <a:endParaRPr lang="es-419"/>
          </a:p>
        </p:txBody>
      </p:sp>
      <p:sp>
        <p:nvSpPr>
          <p:cNvPr id="6" name="Marcador de pie de página 5">
            <a:extLst>
              <a:ext uri="{FF2B5EF4-FFF2-40B4-BE49-F238E27FC236}">
                <a16:creationId xmlns:a16="http://schemas.microsoft.com/office/drawing/2014/main" id="{E1117609-AE2A-4A64-A9F9-FABFAD36769D}"/>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F7330D3D-C9A9-47FE-8554-6A33277586D8}"/>
              </a:ext>
            </a:extLst>
          </p:cNvPr>
          <p:cNvSpPr>
            <a:spLocks noGrp="1"/>
          </p:cNvSpPr>
          <p:nvPr>
            <p:ph type="sldNum" sz="quarter" idx="12"/>
          </p:nvPr>
        </p:nvSpPr>
        <p:spPr/>
        <p:txBody>
          <a:bodyPr/>
          <a:lstStyle/>
          <a:p>
            <a:fld id="{8B991193-1E68-445A-A671-FDB32DCC3BA4}" type="slidenum">
              <a:rPr lang="es-419" smtClean="0"/>
              <a:t>‹Nº›</a:t>
            </a:fld>
            <a:endParaRPr lang="es-419"/>
          </a:p>
        </p:txBody>
      </p:sp>
    </p:spTree>
    <p:extLst>
      <p:ext uri="{BB962C8B-B14F-4D97-AF65-F5344CB8AC3E}">
        <p14:creationId xmlns:p14="http://schemas.microsoft.com/office/powerpoint/2010/main" val="157677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EAA9A-7DE7-44A2-8EAB-A18E99E5BB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95BC49AC-843A-4506-A26E-DE1211E45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AB0CB699-7572-4E50-8A5B-ACEF58228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449318-B29E-4F1B-99DD-BA0D71CADF4D}"/>
              </a:ext>
            </a:extLst>
          </p:cNvPr>
          <p:cNvSpPr>
            <a:spLocks noGrp="1"/>
          </p:cNvSpPr>
          <p:nvPr>
            <p:ph type="dt" sz="half" idx="10"/>
          </p:nvPr>
        </p:nvSpPr>
        <p:spPr/>
        <p:txBody>
          <a:bodyPr/>
          <a:lstStyle/>
          <a:p>
            <a:fld id="{A95C5C8B-6D63-41DF-92B7-D6E18F8D5555}" type="datetimeFigureOut">
              <a:rPr lang="es-419" smtClean="0"/>
              <a:t>22/7/2024</a:t>
            </a:fld>
            <a:endParaRPr lang="es-419"/>
          </a:p>
        </p:txBody>
      </p:sp>
      <p:sp>
        <p:nvSpPr>
          <p:cNvPr id="6" name="Marcador de pie de página 5">
            <a:extLst>
              <a:ext uri="{FF2B5EF4-FFF2-40B4-BE49-F238E27FC236}">
                <a16:creationId xmlns:a16="http://schemas.microsoft.com/office/drawing/2014/main" id="{E3978754-BFDA-4E9A-8BA1-E85D2D5E0E1E}"/>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66BE1D16-9408-4D3A-BB4A-03A9E90A72D7}"/>
              </a:ext>
            </a:extLst>
          </p:cNvPr>
          <p:cNvSpPr>
            <a:spLocks noGrp="1"/>
          </p:cNvSpPr>
          <p:nvPr>
            <p:ph type="sldNum" sz="quarter" idx="12"/>
          </p:nvPr>
        </p:nvSpPr>
        <p:spPr/>
        <p:txBody>
          <a:bodyPr/>
          <a:lstStyle/>
          <a:p>
            <a:fld id="{8B991193-1E68-445A-A671-FDB32DCC3BA4}" type="slidenum">
              <a:rPr lang="es-419" smtClean="0"/>
              <a:t>‹Nº›</a:t>
            </a:fld>
            <a:endParaRPr lang="es-419"/>
          </a:p>
        </p:txBody>
      </p:sp>
    </p:spTree>
    <p:extLst>
      <p:ext uri="{BB962C8B-B14F-4D97-AF65-F5344CB8AC3E}">
        <p14:creationId xmlns:p14="http://schemas.microsoft.com/office/powerpoint/2010/main" val="341778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DE2A47-4CC7-4FA5-8C6D-3C8C6AC82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B943008B-AAAD-49A0-873D-FFC5A37AC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35ABA8F0-CE70-4C9B-A12F-CD870F3ADE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C5C8B-6D63-41DF-92B7-D6E18F8D5555}" type="datetimeFigureOut">
              <a:rPr lang="es-419" smtClean="0"/>
              <a:t>22/7/2024</a:t>
            </a:fld>
            <a:endParaRPr lang="es-419"/>
          </a:p>
        </p:txBody>
      </p:sp>
      <p:sp>
        <p:nvSpPr>
          <p:cNvPr id="5" name="Marcador de pie de página 4">
            <a:extLst>
              <a:ext uri="{FF2B5EF4-FFF2-40B4-BE49-F238E27FC236}">
                <a16:creationId xmlns:a16="http://schemas.microsoft.com/office/drawing/2014/main" id="{873E01D7-D0D2-47D3-B370-9810DAA91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FFC14F18-69B0-4183-9D97-8E57E86303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91193-1E68-445A-A671-FDB32DCC3BA4}" type="slidenum">
              <a:rPr lang="es-419" smtClean="0"/>
              <a:t>‹Nº›</a:t>
            </a:fld>
            <a:endParaRPr lang="es-419"/>
          </a:p>
        </p:txBody>
      </p:sp>
    </p:spTree>
    <p:extLst>
      <p:ext uri="{BB962C8B-B14F-4D97-AF65-F5344CB8AC3E}">
        <p14:creationId xmlns:p14="http://schemas.microsoft.com/office/powerpoint/2010/main" val="4197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F96ECB5A-70E0-4A94-80A8-E62D13A2D0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378267" cy="7200900"/>
          </a:xfrm>
          <a:prstGeom prst="rect">
            <a:avLst/>
          </a:prstGeom>
        </p:spPr>
      </p:pic>
      <p:pic>
        <p:nvPicPr>
          <p:cNvPr id="5" name="Gráfico 4">
            <a:extLst>
              <a:ext uri="{FF2B5EF4-FFF2-40B4-BE49-F238E27FC236}">
                <a16:creationId xmlns:a16="http://schemas.microsoft.com/office/drawing/2014/main" id="{49BDEBE9-59E3-4D62-8F99-6D26394C84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6800" y="0"/>
            <a:ext cx="3505200" cy="6858000"/>
          </a:xfrm>
          <a:prstGeom prst="rect">
            <a:avLst/>
          </a:prstGeom>
        </p:spPr>
      </p:pic>
      <p:pic>
        <p:nvPicPr>
          <p:cNvPr id="6" name="Gráfico 5">
            <a:extLst>
              <a:ext uri="{FF2B5EF4-FFF2-40B4-BE49-F238E27FC236}">
                <a16:creationId xmlns:a16="http://schemas.microsoft.com/office/drawing/2014/main" id="{F90B5829-82FC-42B0-950D-05C8B916E9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3425" y="1090612"/>
            <a:ext cx="57150" cy="3400425"/>
          </a:xfrm>
          <a:prstGeom prst="rect">
            <a:avLst/>
          </a:prstGeom>
        </p:spPr>
      </p:pic>
      <p:sp>
        <p:nvSpPr>
          <p:cNvPr id="8" name="CuadroTexto 7">
            <a:extLst>
              <a:ext uri="{FF2B5EF4-FFF2-40B4-BE49-F238E27FC236}">
                <a16:creationId xmlns:a16="http://schemas.microsoft.com/office/drawing/2014/main" id="{9284A0A9-A845-4B2C-8CC1-EE11C4B8FCC3}"/>
              </a:ext>
            </a:extLst>
          </p:cNvPr>
          <p:cNvSpPr txBox="1"/>
          <p:nvPr/>
        </p:nvSpPr>
        <p:spPr>
          <a:xfrm>
            <a:off x="922431" y="1090612"/>
            <a:ext cx="7871065" cy="1569660"/>
          </a:xfrm>
          <a:prstGeom prst="rect">
            <a:avLst/>
          </a:prstGeom>
          <a:noFill/>
        </p:spPr>
        <p:txBody>
          <a:bodyPr wrap="none" rtlCol="0">
            <a:spAutoFit/>
          </a:bodyPr>
          <a:lstStyle/>
          <a:p>
            <a:r>
              <a:rPr lang="en-US" sz="4800" b="1" dirty="0" err="1">
                <a:solidFill>
                  <a:schemeClr val="bg1"/>
                </a:solidFill>
                <a:latin typeface="Raleway" panose="020B0503030101060003" pitchFamily="34" charset="0"/>
              </a:rPr>
              <a:t>Atribuciones</a:t>
            </a:r>
            <a:r>
              <a:rPr lang="en-US" sz="4800" b="1" dirty="0">
                <a:solidFill>
                  <a:schemeClr val="bg1"/>
                </a:solidFill>
                <a:latin typeface="Raleway" panose="020B0503030101060003" pitchFamily="34" charset="0"/>
              </a:rPr>
              <a:t> y </a:t>
            </a:r>
            <a:r>
              <a:rPr lang="en-US" sz="4800" b="1" dirty="0" err="1">
                <a:solidFill>
                  <a:schemeClr val="bg1"/>
                </a:solidFill>
                <a:latin typeface="Raleway" panose="020B0503030101060003" pitchFamily="34" charset="0"/>
              </a:rPr>
              <a:t>funciones</a:t>
            </a:r>
            <a:r>
              <a:rPr lang="en-US" sz="4800" b="1" dirty="0">
                <a:solidFill>
                  <a:schemeClr val="bg1"/>
                </a:solidFill>
                <a:latin typeface="Raleway" panose="020B0503030101060003" pitchFamily="34" charset="0"/>
              </a:rPr>
              <a:t> </a:t>
            </a:r>
          </a:p>
          <a:p>
            <a:r>
              <a:rPr lang="en-US" sz="4800" b="1">
                <a:solidFill>
                  <a:schemeClr val="bg1"/>
                </a:solidFill>
                <a:latin typeface="Raleway" panose="020B0503030101060003" pitchFamily="34" charset="0"/>
              </a:rPr>
              <a:t>del </a:t>
            </a:r>
            <a:r>
              <a:rPr lang="en-US" sz="4800" b="1" dirty="0" err="1">
                <a:solidFill>
                  <a:schemeClr val="bg1"/>
                </a:solidFill>
                <a:latin typeface="Raleway" panose="020B0503030101060003" pitchFamily="34" charset="0"/>
              </a:rPr>
              <a:t>Concejal</a:t>
            </a:r>
            <a:r>
              <a:rPr lang="en-US" sz="4800" b="1" dirty="0">
                <a:solidFill>
                  <a:schemeClr val="bg1"/>
                </a:solidFill>
                <a:latin typeface="Raleway" panose="020B0503030101060003" pitchFamily="34" charset="0"/>
              </a:rPr>
              <a:t> o </a:t>
            </a:r>
            <a:r>
              <a:rPr lang="en-US" sz="4800" b="1" dirty="0" err="1">
                <a:solidFill>
                  <a:schemeClr val="bg1"/>
                </a:solidFill>
                <a:latin typeface="Raleway" panose="020B0503030101060003" pitchFamily="34" charset="0"/>
              </a:rPr>
              <a:t>Concejala</a:t>
            </a:r>
            <a:endParaRPr lang="es-419" sz="4800" b="1" dirty="0">
              <a:solidFill>
                <a:schemeClr val="bg1"/>
              </a:solidFill>
              <a:latin typeface="Raleway" panose="020B0503030101060003" pitchFamily="34" charset="0"/>
            </a:endParaRPr>
          </a:p>
        </p:txBody>
      </p:sp>
      <p:pic>
        <p:nvPicPr>
          <p:cNvPr id="2" name="Imagen 1"/>
          <p:cNvPicPr>
            <a:picLocks noChangeAspect="1"/>
          </p:cNvPicPr>
          <p:nvPr/>
        </p:nvPicPr>
        <p:blipFill>
          <a:blip r:embed="rId8"/>
          <a:stretch>
            <a:fillRect/>
          </a:stretch>
        </p:blipFill>
        <p:spPr>
          <a:xfrm>
            <a:off x="8648411" y="5072"/>
            <a:ext cx="3548838" cy="2331727"/>
          </a:xfrm>
          <a:prstGeom prst="rect">
            <a:avLst/>
          </a:prstGeom>
        </p:spPr>
      </p:pic>
      <p:pic>
        <p:nvPicPr>
          <p:cNvPr id="3" name="Imagen 2"/>
          <p:cNvPicPr>
            <a:picLocks noChangeAspect="1"/>
          </p:cNvPicPr>
          <p:nvPr/>
        </p:nvPicPr>
        <p:blipFill>
          <a:blip r:embed="rId9"/>
          <a:stretch>
            <a:fillRect/>
          </a:stretch>
        </p:blipFill>
        <p:spPr>
          <a:xfrm>
            <a:off x="8681460" y="2336798"/>
            <a:ext cx="3510540" cy="2899393"/>
          </a:xfrm>
          <a:prstGeom prst="rect">
            <a:avLst/>
          </a:prstGeom>
        </p:spPr>
      </p:pic>
      <p:pic>
        <p:nvPicPr>
          <p:cNvPr id="7" name="Imagen 6"/>
          <p:cNvPicPr>
            <a:picLocks noChangeAspect="1"/>
          </p:cNvPicPr>
          <p:nvPr/>
        </p:nvPicPr>
        <p:blipFill>
          <a:blip r:embed="rId10"/>
          <a:stretch>
            <a:fillRect/>
          </a:stretch>
        </p:blipFill>
        <p:spPr>
          <a:xfrm>
            <a:off x="8709069" y="5234297"/>
            <a:ext cx="3482931" cy="1628775"/>
          </a:xfrm>
          <a:prstGeom prst="rect">
            <a:avLst/>
          </a:prstGeom>
        </p:spPr>
      </p:pic>
      <p:sp>
        <p:nvSpPr>
          <p:cNvPr id="9" name="Freeform 2">
            <a:extLst>
              <a:ext uri="{FF2B5EF4-FFF2-40B4-BE49-F238E27FC236}">
                <a16:creationId xmlns:a16="http://schemas.microsoft.com/office/drawing/2014/main" id="{EF01144F-1629-D8C2-7E04-7DDD2F276D03}"/>
              </a:ext>
            </a:extLst>
          </p:cNvPr>
          <p:cNvSpPr/>
          <p:nvPr/>
        </p:nvSpPr>
        <p:spPr>
          <a:xfrm>
            <a:off x="660019" y="3241999"/>
            <a:ext cx="7813915" cy="4359576"/>
          </a:xfrm>
          <a:custGeom>
            <a:avLst/>
            <a:gdLst/>
            <a:ahLst/>
            <a:cxnLst/>
            <a:rect l="l" t="t" r="r" b="b"/>
            <a:pathLst>
              <a:path w="12202829" h="6864092">
                <a:moveTo>
                  <a:pt x="0" y="0"/>
                </a:moveTo>
                <a:lnTo>
                  <a:pt x="12202830" y="0"/>
                </a:lnTo>
                <a:lnTo>
                  <a:pt x="12202830" y="6864092"/>
                </a:lnTo>
                <a:lnTo>
                  <a:pt x="0" y="6864092"/>
                </a:lnTo>
                <a:lnTo>
                  <a:pt x="0" y="0"/>
                </a:lnTo>
                <a:close/>
              </a:path>
            </a:pathLst>
          </a:custGeom>
          <a:blipFill>
            <a:blip r:embed="rId11"/>
            <a:stretch>
              <a:fillRect/>
            </a:stretch>
          </a:blipFill>
        </p:spPr>
        <p:txBody>
          <a:bodyPr/>
          <a:lstStyle/>
          <a:p>
            <a:endParaRPr lang="es-CL"/>
          </a:p>
        </p:txBody>
      </p:sp>
    </p:spTree>
    <p:extLst>
      <p:ext uri="{BB962C8B-B14F-4D97-AF65-F5344CB8AC3E}">
        <p14:creationId xmlns:p14="http://schemas.microsoft.com/office/powerpoint/2010/main" val="2353627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60FEC-AAC6-4C7C-92F4-D8D2EDFE904B}"/>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A37DBBC8-9B40-4000-BF2B-1226537460C6}"/>
              </a:ext>
            </a:extLst>
          </p:cNvPr>
          <p:cNvSpPr>
            <a:spLocks noGrp="1"/>
          </p:cNvSpPr>
          <p:nvPr>
            <p:ph idx="1"/>
          </p:nvPr>
        </p:nvSpPr>
        <p:spPr/>
        <p:txBody>
          <a:bodyPr/>
          <a:lstStyle/>
          <a:p>
            <a:endParaRPr lang="es-419"/>
          </a:p>
        </p:txBody>
      </p:sp>
      <p:pic>
        <p:nvPicPr>
          <p:cNvPr id="4" name="Gráfico 3">
            <a:extLst>
              <a:ext uri="{FF2B5EF4-FFF2-40B4-BE49-F238E27FC236}">
                <a16:creationId xmlns:a16="http://schemas.microsoft.com/office/drawing/2014/main" id="{C1A3FE43-1CB1-47DC-9F25-F01A2BDB7C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773" y="150126"/>
            <a:ext cx="12192000" cy="6858000"/>
          </a:xfrm>
          <a:prstGeom prst="rect">
            <a:avLst/>
          </a:prstGeom>
        </p:spPr>
      </p:pic>
      <p:pic>
        <p:nvPicPr>
          <p:cNvPr id="6" name="Gráfico 5">
            <a:extLst>
              <a:ext uri="{FF2B5EF4-FFF2-40B4-BE49-F238E27FC236}">
                <a16:creationId xmlns:a16="http://schemas.microsoft.com/office/drawing/2014/main" id="{4B541E7F-C3D3-4210-AC53-8A327BF0D4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325" y="476250"/>
            <a:ext cx="38100" cy="5905500"/>
          </a:xfrm>
          <a:prstGeom prst="rect">
            <a:avLst/>
          </a:prstGeom>
        </p:spPr>
      </p:pic>
      <p:sp>
        <p:nvSpPr>
          <p:cNvPr id="8" name="CuadroTexto 7">
            <a:extLst>
              <a:ext uri="{FF2B5EF4-FFF2-40B4-BE49-F238E27FC236}">
                <a16:creationId xmlns:a16="http://schemas.microsoft.com/office/drawing/2014/main" id="{DBDC4669-14C7-4AC7-8E38-DEACC88692E3}"/>
              </a:ext>
            </a:extLst>
          </p:cNvPr>
          <p:cNvSpPr txBox="1"/>
          <p:nvPr/>
        </p:nvSpPr>
        <p:spPr>
          <a:xfrm>
            <a:off x="838200" y="498257"/>
            <a:ext cx="4591050" cy="646331"/>
          </a:xfrm>
          <a:prstGeom prst="rect">
            <a:avLst/>
          </a:prstGeom>
          <a:noFill/>
        </p:spPr>
        <p:txBody>
          <a:bodyPr wrap="square" rtlCol="0">
            <a:spAutoFit/>
          </a:bodyPr>
          <a:lstStyle/>
          <a:p>
            <a:pPr algn="ctr"/>
            <a:r>
              <a:rPr lang="en-US" sz="3600" b="1" dirty="0" err="1">
                <a:solidFill>
                  <a:srgbClr val="1F497D"/>
                </a:solidFill>
                <a:latin typeface="Raleway" panose="020B0503030101060003" pitchFamily="34" charset="0"/>
              </a:rPr>
              <a:t>Atribuciones</a:t>
            </a:r>
            <a:endParaRPr lang="es-419" sz="3600" b="1" dirty="0">
              <a:solidFill>
                <a:srgbClr val="1F497D"/>
              </a:solidFill>
              <a:latin typeface="Raleway" panose="020B0503030101060003" pitchFamily="34" charset="0"/>
            </a:endParaRPr>
          </a:p>
        </p:txBody>
      </p:sp>
      <p:sp>
        <p:nvSpPr>
          <p:cNvPr id="12" name="CuadroTexto 11">
            <a:extLst>
              <a:ext uri="{FF2B5EF4-FFF2-40B4-BE49-F238E27FC236}">
                <a16:creationId xmlns:a16="http://schemas.microsoft.com/office/drawing/2014/main" id="{1AE0A260-0575-42E0-B440-D4BD6951BF3D}"/>
              </a:ext>
            </a:extLst>
          </p:cNvPr>
          <p:cNvSpPr txBox="1"/>
          <p:nvPr/>
        </p:nvSpPr>
        <p:spPr>
          <a:xfrm>
            <a:off x="1105403" y="1493997"/>
            <a:ext cx="4400550" cy="2554545"/>
          </a:xfrm>
          <a:prstGeom prst="rect">
            <a:avLst/>
          </a:prstGeom>
          <a:noFill/>
        </p:spPr>
        <p:txBody>
          <a:bodyPr wrap="square" rtlCol="0">
            <a:spAutoFit/>
          </a:bodyPr>
          <a:lstStyle/>
          <a:p>
            <a:pPr algn="just"/>
            <a:r>
              <a:rPr lang="es-CL" sz="2000" dirty="0">
                <a:solidFill>
                  <a:schemeClr val="accent5">
                    <a:lumMod val="50000"/>
                  </a:schemeClr>
                </a:solidFill>
              </a:rPr>
              <a:t>i.- Aportar con su voto, sea aprobando o rechazando, las proposiciones del Alcalde (Art. 65 y 79 letra b)</a:t>
            </a:r>
          </a:p>
          <a:p>
            <a:pPr algn="just"/>
            <a:endParaRPr lang="es-CL" sz="2000" dirty="0">
              <a:solidFill>
                <a:schemeClr val="accent5">
                  <a:lumMod val="50000"/>
                </a:schemeClr>
              </a:solidFill>
            </a:endParaRPr>
          </a:p>
          <a:p>
            <a:pPr algn="just"/>
            <a:r>
              <a:rPr lang="es-CL" sz="2000" dirty="0">
                <a:solidFill>
                  <a:schemeClr val="accent5">
                    <a:lumMod val="50000"/>
                  </a:schemeClr>
                </a:solidFill>
              </a:rPr>
              <a:t>j.- Recibir la Cuenta Pública anual (Art. 67).</a:t>
            </a:r>
          </a:p>
          <a:p>
            <a:pPr algn="just"/>
            <a:endParaRPr lang="es-CL" sz="2000" dirty="0">
              <a:solidFill>
                <a:schemeClr val="accent5">
                  <a:lumMod val="50000"/>
                </a:schemeClr>
              </a:solidFill>
            </a:endParaRPr>
          </a:p>
          <a:p>
            <a:pPr algn="just"/>
            <a:r>
              <a:rPr lang="es-CL" sz="2000" dirty="0">
                <a:solidFill>
                  <a:schemeClr val="accent5">
                    <a:lumMod val="50000"/>
                  </a:schemeClr>
                </a:solidFill>
              </a:rPr>
              <a:t>k.- Evaluar la gestión del Alcalde (Art. 80</a:t>
            </a:r>
          </a:p>
        </p:txBody>
      </p:sp>
      <p:pic>
        <p:nvPicPr>
          <p:cNvPr id="9" name="Imagen 8">
            <a:extLst>
              <a:ext uri="{FF2B5EF4-FFF2-40B4-BE49-F238E27FC236}">
                <a16:creationId xmlns:a16="http://schemas.microsoft.com/office/drawing/2014/main" id="{1FD51ECB-AE91-4027-861E-9C4A884731E1}"/>
              </a:ext>
            </a:extLst>
          </p:cNvPr>
          <p:cNvPicPr>
            <a:picLocks noChangeAspect="1"/>
          </p:cNvPicPr>
          <p:nvPr/>
        </p:nvPicPr>
        <p:blipFill>
          <a:blip r:embed="rId6"/>
          <a:stretch>
            <a:fillRect/>
          </a:stretch>
        </p:blipFill>
        <p:spPr>
          <a:xfrm>
            <a:off x="7465259" y="1134352"/>
            <a:ext cx="3621338" cy="3273836"/>
          </a:xfrm>
          <a:prstGeom prst="rect">
            <a:avLst/>
          </a:prstGeom>
        </p:spPr>
      </p:pic>
    </p:spTree>
    <p:extLst>
      <p:ext uri="{BB962C8B-B14F-4D97-AF65-F5344CB8AC3E}">
        <p14:creationId xmlns:p14="http://schemas.microsoft.com/office/powerpoint/2010/main" val="115516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A065F368-F192-4F95-B152-DFC03C8AAC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3429000"/>
          </a:xfrm>
          <a:prstGeom prst="rect">
            <a:avLst/>
          </a:prstGeom>
        </p:spPr>
      </p:pic>
      <p:pic>
        <p:nvPicPr>
          <p:cNvPr id="7" name="Gráfico 6">
            <a:extLst>
              <a:ext uri="{FF2B5EF4-FFF2-40B4-BE49-F238E27FC236}">
                <a16:creationId xmlns:a16="http://schemas.microsoft.com/office/drawing/2014/main" id="{7A2533AB-540F-4DCD-98F2-8C313956CF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429000"/>
            <a:ext cx="12192000" cy="3429000"/>
          </a:xfrm>
          <a:prstGeom prst="rect">
            <a:avLst/>
          </a:prstGeom>
        </p:spPr>
      </p:pic>
      <p:sp>
        <p:nvSpPr>
          <p:cNvPr id="9" name="CuadroTexto 8">
            <a:extLst>
              <a:ext uri="{FF2B5EF4-FFF2-40B4-BE49-F238E27FC236}">
                <a16:creationId xmlns:a16="http://schemas.microsoft.com/office/drawing/2014/main" id="{3ADC64E0-8F21-4C16-9E60-9A8884A195BC}"/>
              </a:ext>
            </a:extLst>
          </p:cNvPr>
          <p:cNvSpPr txBox="1"/>
          <p:nvPr/>
        </p:nvSpPr>
        <p:spPr>
          <a:xfrm>
            <a:off x="1091946" y="677943"/>
            <a:ext cx="9715500" cy="2308324"/>
          </a:xfrm>
          <a:prstGeom prst="rect">
            <a:avLst/>
          </a:prstGeom>
          <a:noFill/>
        </p:spPr>
        <p:txBody>
          <a:bodyPr wrap="square" rtlCol="0">
            <a:spAutoFit/>
          </a:bodyPr>
          <a:lstStyle/>
          <a:p>
            <a:pPr algn="ctr"/>
            <a:r>
              <a:rPr lang="en-US" sz="7200" b="1" dirty="0">
                <a:solidFill>
                  <a:schemeClr val="bg1"/>
                </a:solidFill>
                <a:latin typeface="Raleway" panose="020B0503030101060003" pitchFamily="34" charset="0"/>
              </a:rPr>
              <a:t>Regimen </a:t>
            </a:r>
            <a:r>
              <a:rPr lang="en-US" sz="7200" b="1" dirty="0" err="1">
                <a:solidFill>
                  <a:schemeClr val="bg1"/>
                </a:solidFill>
                <a:latin typeface="Raleway" panose="020B0503030101060003" pitchFamily="34" charset="0"/>
              </a:rPr>
              <a:t>Jurídico</a:t>
            </a:r>
            <a:r>
              <a:rPr lang="en-US" sz="7200" b="1" dirty="0">
                <a:solidFill>
                  <a:schemeClr val="bg1"/>
                </a:solidFill>
                <a:latin typeface="Raleway" panose="020B0503030101060003" pitchFamily="34" charset="0"/>
              </a:rPr>
              <a:t> de </a:t>
            </a:r>
            <a:r>
              <a:rPr lang="en-US" sz="7200" b="1" dirty="0" err="1">
                <a:solidFill>
                  <a:schemeClr val="bg1"/>
                </a:solidFill>
                <a:latin typeface="Raleway" panose="020B0503030101060003" pitchFamily="34" charset="0"/>
              </a:rPr>
              <a:t>los</a:t>
            </a:r>
            <a:r>
              <a:rPr lang="en-US" sz="7200" b="1" dirty="0">
                <a:solidFill>
                  <a:schemeClr val="bg1"/>
                </a:solidFill>
                <a:latin typeface="Raleway" panose="020B0503030101060003" pitchFamily="34" charset="0"/>
              </a:rPr>
              <a:t> </a:t>
            </a:r>
            <a:r>
              <a:rPr lang="en-US" sz="7200" b="1" dirty="0" err="1">
                <a:solidFill>
                  <a:schemeClr val="bg1"/>
                </a:solidFill>
                <a:latin typeface="Raleway" panose="020B0503030101060003" pitchFamily="34" charset="0"/>
              </a:rPr>
              <a:t>concejales</a:t>
            </a:r>
            <a:r>
              <a:rPr lang="en-US" sz="7200" b="1" dirty="0">
                <a:solidFill>
                  <a:schemeClr val="bg1"/>
                </a:solidFill>
                <a:latin typeface="Raleway" panose="020B0503030101060003" pitchFamily="34" charset="0"/>
              </a:rPr>
              <a:t> </a:t>
            </a:r>
            <a:endParaRPr lang="es-419" sz="7200" b="1" dirty="0">
              <a:solidFill>
                <a:schemeClr val="bg1"/>
              </a:solidFill>
              <a:latin typeface="Raleway" panose="020B0503030101060003" pitchFamily="34" charset="0"/>
            </a:endParaRPr>
          </a:p>
        </p:txBody>
      </p:sp>
      <p:sp>
        <p:nvSpPr>
          <p:cNvPr id="13" name="CuadroTexto 12">
            <a:extLst>
              <a:ext uri="{FF2B5EF4-FFF2-40B4-BE49-F238E27FC236}">
                <a16:creationId xmlns:a16="http://schemas.microsoft.com/office/drawing/2014/main" id="{DC3B8868-6666-4039-B3B5-478AC87E5348}"/>
              </a:ext>
            </a:extLst>
          </p:cNvPr>
          <p:cNvSpPr txBox="1"/>
          <p:nvPr/>
        </p:nvSpPr>
        <p:spPr>
          <a:xfrm>
            <a:off x="301752" y="3860722"/>
            <a:ext cx="11183112" cy="2062103"/>
          </a:xfrm>
          <a:prstGeom prst="rect">
            <a:avLst/>
          </a:prstGeom>
          <a:noFill/>
        </p:spPr>
        <p:txBody>
          <a:bodyPr wrap="square" rtlCol="0">
            <a:spAutoFit/>
          </a:bodyPr>
          <a:lstStyle/>
          <a:p>
            <a:pPr algn="just"/>
            <a:r>
              <a:rPr lang="es-ES" sz="3200" dirty="0"/>
              <a:t>-La función de concejal no reviste la naturaleza de un empleo municipal, sino que constituye un cargo de elección popular.  </a:t>
            </a:r>
          </a:p>
          <a:p>
            <a:pPr algn="just"/>
            <a:r>
              <a:rPr lang="es-ES" sz="3200" dirty="0"/>
              <a:t>- No siéndoles aplicables las normas que rigen a los funcionarios municipales, salvo en cuanto a la responsabilidad civil y penal.</a:t>
            </a:r>
          </a:p>
        </p:txBody>
      </p:sp>
    </p:spTree>
    <p:extLst>
      <p:ext uri="{BB962C8B-B14F-4D97-AF65-F5344CB8AC3E}">
        <p14:creationId xmlns:p14="http://schemas.microsoft.com/office/powerpoint/2010/main" val="310131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algn="ctr"/>
            <a:r>
              <a:rPr lang="es-ES" sz="2800" b="1" u="sng" dirty="0">
                <a:solidFill>
                  <a:schemeClr val="bg1"/>
                </a:solidFill>
                <a:latin typeface="Raleway" panose="020B0503030101060003" pitchFamily="34" charset="0"/>
              </a:rPr>
              <a:t>Medios para el funcionamientos del concejo </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5268132" cy="4832092"/>
          </a:xfrm>
          <a:prstGeom prst="rect">
            <a:avLst/>
          </a:prstGeom>
          <a:noFill/>
        </p:spPr>
        <p:txBody>
          <a:bodyPr wrap="square" rtlCol="0">
            <a:spAutoFit/>
          </a:bodyPr>
          <a:lstStyle/>
          <a:p>
            <a:pPr algn="ctr"/>
            <a:r>
              <a:rPr lang="es-ES" sz="2800" dirty="0">
                <a:solidFill>
                  <a:schemeClr val="bg1"/>
                </a:solidFill>
              </a:rPr>
              <a:t>Cada municipalidad, en concordancia con su disponibilidad financiera, deberá dotar al concejo municipal y a los concejales de los medios de apoyo, útiles y apropiados, para desarrollar debida y oportunamente las funciones y atribuciones que esta ley le confiere, atendido el número de concejales de la municipalidad (Art. 92 bis) </a:t>
            </a: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6902227" y="-429472"/>
            <a:ext cx="6284786"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Imagen 3"/>
          <p:cNvPicPr>
            <a:picLocks noChangeAspect="1"/>
          </p:cNvPicPr>
          <p:nvPr/>
        </p:nvPicPr>
        <p:blipFill>
          <a:blip r:embed="rId4"/>
          <a:stretch>
            <a:fillRect/>
          </a:stretch>
        </p:blipFill>
        <p:spPr>
          <a:xfrm>
            <a:off x="8361085" y="-408306"/>
            <a:ext cx="2044827" cy="2272030"/>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7450249" y="4663386"/>
            <a:ext cx="4685190" cy="2435410"/>
          </a:xfrm>
          <a:prstGeom prst="rect">
            <a:avLst/>
          </a:prstGeom>
        </p:spPr>
      </p:pic>
    </p:spTree>
    <p:extLst>
      <p:ext uri="{BB962C8B-B14F-4D97-AF65-F5344CB8AC3E}">
        <p14:creationId xmlns:p14="http://schemas.microsoft.com/office/powerpoint/2010/main" val="328638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C3DED1E3-689C-4A30-837C-16378FFF40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Elipse 7">
            <a:extLst>
              <a:ext uri="{FF2B5EF4-FFF2-40B4-BE49-F238E27FC236}">
                <a16:creationId xmlns:a16="http://schemas.microsoft.com/office/drawing/2014/main" id="{00994CF1-210E-4531-B373-FB07CAB35927}"/>
              </a:ext>
            </a:extLst>
          </p:cNvPr>
          <p:cNvSpPr/>
          <p:nvPr/>
        </p:nvSpPr>
        <p:spPr>
          <a:xfrm>
            <a:off x="1171575" y="1323975"/>
            <a:ext cx="2295525" cy="22955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Elipse 9">
            <a:extLst>
              <a:ext uri="{FF2B5EF4-FFF2-40B4-BE49-F238E27FC236}">
                <a16:creationId xmlns:a16="http://schemas.microsoft.com/office/drawing/2014/main" id="{B38C9CEA-87A3-4E94-8778-8E5A5B9DBD45}"/>
              </a:ext>
            </a:extLst>
          </p:cNvPr>
          <p:cNvSpPr/>
          <p:nvPr/>
        </p:nvSpPr>
        <p:spPr>
          <a:xfrm>
            <a:off x="4881562" y="1323975"/>
            <a:ext cx="2295525" cy="22955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Elipse 11">
            <a:extLst>
              <a:ext uri="{FF2B5EF4-FFF2-40B4-BE49-F238E27FC236}">
                <a16:creationId xmlns:a16="http://schemas.microsoft.com/office/drawing/2014/main" id="{0B2B8A51-3CC9-44A8-A111-92406C8CE835}"/>
              </a:ext>
            </a:extLst>
          </p:cNvPr>
          <p:cNvSpPr/>
          <p:nvPr/>
        </p:nvSpPr>
        <p:spPr>
          <a:xfrm>
            <a:off x="8591549" y="1323975"/>
            <a:ext cx="2295525" cy="22955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CuadroTexto 13">
            <a:extLst>
              <a:ext uri="{FF2B5EF4-FFF2-40B4-BE49-F238E27FC236}">
                <a16:creationId xmlns:a16="http://schemas.microsoft.com/office/drawing/2014/main" id="{87765E37-0159-4EDC-966D-9A625FACCB53}"/>
              </a:ext>
            </a:extLst>
          </p:cNvPr>
          <p:cNvSpPr txBox="1"/>
          <p:nvPr/>
        </p:nvSpPr>
        <p:spPr>
          <a:xfrm>
            <a:off x="734675" y="3619500"/>
            <a:ext cx="3169329" cy="523220"/>
          </a:xfrm>
          <a:prstGeom prst="rect">
            <a:avLst/>
          </a:prstGeom>
          <a:noFill/>
        </p:spPr>
        <p:txBody>
          <a:bodyPr wrap="none" rtlCol="0">
            <a:spAutoFit/>
          </a:bodyPr>
          <a:lstStyle/>
          <a:p>
            <a:pPr algn="ctr"/>
            <a:r>
              <a:rPr lang="en-US" sz="2800" b="1" dirty="0" err="1">
                <a:solidFill>
                  <a:schemeClr val="bg1"/>
                </a:solidFill>
                <a:latin typeface="Raleway" panose="020B0503030101060003" pitchFamily="34" charset="0"/>
              </a:rPr>
              <a:t>Reglamento</a:t>
            </a:r>
            <a:r>
              <a:rPr lang="en-US" sz="2800" b="1" dirty="0">
                <a:solidFill>
                  <a:schemeClr val="bg1"/>
                </a:solidFill>
                <a:latin typeface="Raleway" panose="020B0503030101060003" pitchFamily="34" charset="0"/>
              </a:rPr>
              <a:t> </a:t>
            </a:r>
            <a:r>
              <a:rPr lang="en-US" sz="2800" b="1" dirty="0" err="1">
                <a:solidFill>
                  <a:schemeClr val="bg1"/>
                </a:solidFill>
                <a:latin typeface="Raleway" panose="020B0503030101060003" pitchFamily="34" charset="0"/>
              </a:rPr>
              <a:t>Interno</a:t>
            </a:r>
            <a:endParaRPr lang="es-419" sz="2800" b="1" dirty="0">
              <a:solidFill>
                <a:schemeClr val="bg1"/>
              </a:solidFill>
              <a:latin typeface="Raleway" panose="020B0503030101060003" pitchFamily="34" charset="0"/>
            </a:endParaRPr>
          </a:p>
        </p:txBody>
      </p:sp>
      <p:sp>
        <p:nvSpPr>
          <p:cNvPr id="16" name="CuadroTexto 15">
            <a:extLst>
              <a:ext uri="{FF2B5EF4-FFF2-40B4-BE49-F238E27FC236}">
                <a16:creationId xmlns:a16="http://schemas.microsoft.com/office/drawing/2014/main" id="{A5C1A8D6-2496-49D7-8AF8-A9E1B2ACFA39}"/>
              </a:ext>
            </a:extLst>
          </p:cNvPr>
          <p:cNvSpPr txBox="1"/>
          <p:nvPr/>
        </p:nvSpPr>
        <p:spPr>
          <a:xfrm>
            <a:off x="1076324" y="4087475"/>
            <a:ext cx="2718436" cy="2893100"/>
          </a:xfrm>
          <a:prstGeom prst="rect">
            <a:avLst/>
          </a:prstGeom>
          <a:noFill/>
        </p:spPr>
        <p:txBody>
          <a:bodyPr wrap="square" rtlCol="0">
            <a:spAutoFit/>
          </a:bodyPr>
          <a:lstStyle/>
          <a:p>
            <a:pPr algn="ctr"/>
            <a:r>
              <a:rPr lang="en-US" sz="1400" dirty="0" err="1">
                <a:solidFill>
                  <a:schemeClr val="bg1"/>
                </a:solidFill>
              </a:rPr>
              <a:t>Determinará</a:t>
            </a:r>
            <a:r>
              <a:rPr lang="en-US" sz="1400" dirty="0">
                <a:solidFill>
                  <a:schemeClr val="bg1"/>
                </a:solidFill>
              </a:rPr>
              <a:t> las </a:t>
            </a:r>
            <a:r>
              <a:rPr lang="en-US" sz="1400" dirty="0" err="1">
                <a:solidFill>
                  <a:schemeClr val="bg1"/>
                </a:solidFill>
              </a:rPr>
              <a:t>normas</a:t>
            </a:r>
            <a:r>
              <a:rPr lang="en-US" sz="1400" dirty="0">
                <a:solidFill>
                  <a:schemeClr val="bg1"/>
                </a:solidFill>
              </a:rPr>
              <a:t> </a:t>
            </a:r>
            <a:r>
              <a:rPr lang="en-US" sz="1400" dirty="0" err="1">
                <a:solidFill>
                  <a:schemeClr val="bg1"/>
                </a:solidFill>
              </a:rPr>
              <a:t>necesarias</a:t>
            </a:r>
            <a:r>
              <a:rPr lang="en-US" sz="1400" dirty="0">
                <a:solidFill>
                  <a:schemeClr val="bg1"/>
                </a:solidFill>
              </a:rPr>
              <a:t> para </a:t>
            </a:r>
            <a:r>
              <a:rPr lang="en-US" sz="1400" dirty="0" err="1">
                <a:solidFill>
                  <a:schemeClr val="bg1"/>
                </a:solidFill>
              </a:rPr>
              <a:t>su</a:t>
            </a:r>
            <a:r>
              <a:rPr lang="en-US" sz="1400" dirty="0">
                <a:solidFill>
                  <a:schemeClr val="bg1"/>
                </a:solidFill>
              </a:rPr>
              <a:t> </a:t>
            </a:r>
            <a:r>
              <a:rPr lang="en-US" sz="1400" dirty="0" err="1">
                <a:solidFill>
                  <a:schemeClr val="bg1"/>
                </a:solidFill>
              </a:rPr>
              <a:t>funcionamiento</a:t>
            </a:r>
            <a:r>
              <a:rPr lang="en-US" sz="1400" dirty="0">
                <a:solidFill>
                  <a:schemeClr val="bg1"/>
                </a:solidFill>
              </a:rPr>
              <a:t>, </a:t>
            </a:r>
            <a:r>
              <a:rPr lang="en-US" sz="1400" dirty="0" err="1">
                <a:solidFill>
                  <a:schemeClr val="bg1"/>
                </a:solidFill>
              </a:rPr>
              <a:t>regulándose</a:t>
            </a:r>
            <a:r>
              <a:rPr lang="en-US" sz="1400" dirty="0">
                <a:solidFill>
                  <a:schemeClr val="bg1"/>
                </a:solidFill>
              </a:rPr>
              <a:t> </a:t>
            </a:r>
            <a:r>
              <a:rPr lang="en-US" sz="1400" dirty="0" err="1">
                <a:solidFill>
                  <a:schemeClr val="bg1"/>
                </a:solidFill>
              </a:rPr>
              <a:t>en</a:t>
            </a:r>
            <a:r>
              <a:rPr lang="en-US" sz="1400" dirty="0">
                <a:solidFill>
                  <a:schemeClr val="bg1"/>
                </a:solidFill>
              </a:rPr>
              <a:t> </a:t>
            </a:r>
            <a:r>
              <a:rPr lang="en-US" sz="1400" dirty="0" err="1">
                <a:solidFill>
                  <a:schemeClr val="bg1"/>
                </a:solidFill>
              </a:rPr>
              <a:t>él</a:t>
            </a:r>
            <a:r>
              <a:rPr lang="en-US" sz="1400" dirty="0">
                <a:solidFill>
                  <a:schemeClr val="bg1"/>
                </a:solidFill>
              </a:rPr>
              <a:t>, las </a:t>
            </a:r>
            <a:r>
              <a:rPr lang="en-US" sz="1400" dirty="0" err="1">
                <a:solidFill>
                  <a:schemeClr val="bg1"/>
                </a:solidFill>
              </a:rPr>
              <a:t>comisiones</a:t>
            </a:r>
            <a:r>
              <a:rPr lang="en-US" sz="1400" dirty="0">
                <a:solidFill>
                  <a:schemeClr val="bg1"/>
                </a:solidFill>
              </a:rPr>
              <a:t> de </a:t>
            </a:r>
            <a:r>
              <a:rPr lang="en-US" sz="1400" dirty="0" err="1">
                <a:solidFill>
                  <a:schemeClr val="bg1"/>
                </a:solidFill>
              </a:rPr>
              <a:t>trabajo</a:t>
            </a:r>
            <a:r>
              <a:rPr lang="en-US" sz="1400" dirty="0">
                <a:solidFill>
                  <a:schemeClr val="bg1"/>
                </a:solidFill>
              </a:rPr>
              <a:t>, las que </a:t>
            </a:r>
            <a:r>
              <a:rPr lang="en-US" sz="1400" dirty="0" err="1">
                <a:solidFill>
                  <a:schemeClr val="bg1"/>
                </a:solidFill>
              </a:rPr>
              <a:t>serán</a:t>
            </a:r>
            <a:r>
              <a:rPr lang="en-US" sz="1400" dirty="0">
                <a:solidFill>
                  <a:schemeClr val="bg1"/>
                </a:solidFill>
              </a:rPr>
              <a:t> </a:t>
            </a:r>
            <a:r>
              <a:rPr lang="en-US" sz="1400" dirty="0" err="1">
                <a:solidFill>
                  <a:schemeClr val="bg1"/>
                </a:solidFill>
              </a:rPr>
              <a:t>siempre</a:t>
            </a:r>
            <a:r>
              <a:rPr lang="en-US" sz="1400" dirty="0">
                <a:solidFill>
                  <a:schemeClr val="bg1"/>
                </a:solidFill>
              </a:rPr>
              <a:t> </a:t>
            </a:r>
            <a:r>
              <a:rPr lang="en-US" sz="1400" dirty="0" err="1">
                <a:solidFill>
                  <a:schemeClr val="bg1"/>
                </a:solidFill>
              </a:rPr>
              <a:t>presididas</a:t>
            </a:r>
            <a:r>
              <a:rPr lang="en-US" sz="1400" dirty="0">
                <a:solidFill>
                  <a:schemeClr val="bg1"/>
                </a:solidFill>
              </a:rPr>
              <a:t> </a:t>
            </a:r>
            <a:r>
              <a:rPr lang="en-US" sz="1400" dirty="0" err="1">
                <a:solidFill>
                  <a:schemeClr val="bg1"/>
                </a:solidFill>
              </a:rPr>
              <a:t>por</a:t>
            </a:r>
            <a:r>
              <a:rPr lang="en-US" sz="1400" dirty="0">
                <a:solidFill>
                  <a:schemeClr val="bg1"/>
                </a:solidFill>
              </a:rPr>
              <a:t> </a:t>
            </a:r>
            <a:r>
              <a:rPr lang="en-US" sz="1400" dirty="0" err="1">
                <a:solidFill>
                  <a:schemeClr val="bg1"/>
                </a:solidFill>
              </a:rPr>
              <a:t>concejales</a:t>
            </a:r>
            <a:r>
              <a:rPr lang="en-US" sz="1400" dirty="0">
                <a:solidFill>
                  <a:schemeClr val="bg1"/>
                </a:solidFill>
              </a:rPr>
              <a:t>, sin </a:t>
            </a:r>
            <a:r>
              <a:rPr lang="en-US" sz="1400" dirty="0" err="1">
                <a:solidFill>
                  <a:schemeClr val="bg1"/>
                </a:solidFill>
              </a:rPr>
              <a:t>perjuicio</a:t>
            </a:r>
            <a:r>
              <a:rPr lang="en-US" sz="1400" dirty="0">
                <a:solidFill>
                  <a:schemeClr val="bg1"/>
                </a:solidFill>
              </a:rPr>
              <a:t> de la </a:t>
            </a:r>
            <a:r>
              <a:rPr lang="en-US" sz="1400" dirty="0" err="1">
                <a:solidFill>
                  <a:schemeClr val="bg1"/>
                </a:solidFill>
              </a:rPr>
              <a:t>asistencia</a:t>
            </a:r>
            <a:r>
              <a:rPr lang="en-US" sz="1400" dirty="0">
                <a:solidFill>
                  <a:schemeClr val="bg1"/>
                </a:solidFill>
              </a:rPr>
              <a:t> de </a:t>
            </a:r>
            <a:r>
              <a:rPr lang="en-US" sz="1400" dirty="0" err="1">
                <a:solidFill>
                  <a:schemeClr val="bg1"/>
                </a:solidFill>
              </a:rPr>
              <a:t>terceros</a:t>
            </a:r>
            <a:r>
              <a:rPr lang="en-US" sz="1400" dirty="0">
                <a:solidFill>
                  <a:schemeClr val="bg1"/>
                </a:solidFill>
              </a:rPr>
              <a:t>. </a:t>
            </a:r>
          </a:p>
          <a:p>
            <a:pPr algn="ctr"/>
            <a:r>
              <a:rPr lang="en-US" sz="1400" dirty="0" err="1">
                <a:solidFill>
                  <a:schemeClr val="bg1"/>
                </a:solidFill>
              </a:rPr>
              <a:t>Reglamento</a:t>
            </a:r>
            <a:r>
              <a:rPr lang="en-US" sz="1400" dirty="0">
                <a:solidFill>
                  <a:schemeClr val="bg1"/>
                </a:solidFill>
              </a:rPr>
              <a:t> </a:t>
            </a:r>
            <a:r>
              <a:rPr lang="en-US" sz="1400" dirty="0" err="1">
                <a:solidFill>
                  <a:schemeClr val="bg1"/>
                </a:solidFill>
              </a:rPr>
              <a:t>interno</a:t>
            </a:r>
            <a:r>
              <a:rPr lang="en-US" sz="1400" dirty="0">
                <a:solidFill>
                  <a:schemeClr val="bg1"/>
                </a:solidFill>
              </a:rPr>
              <a:t> </a:t>
            </a:r>
            <a:r>
              <a:rPr lang="en-US" sz="1400" dirty="0" err="1">
                <a:solidFill>
                  <a:schemeClr val="bg1"/>
                </a:solidFill>
              </a:rPr>
              <a:t>aprobado</a:t>
            </a:r>
            <a:r>
              <a:rPr lang="en-US" sz="1400" dirty="0">
                <a:solidFill>
                  <a:schemeClr val="bg1"/>
                </a:solidFill>
              </a:rPr>
              <a:t> </a:t>
            </a:r>
            <a:r>
              <a:rPr lang="en-US" sz="1400" dirty="0" err="1">
                <a:solidFill>
                  <a:schemeClr val="bg1"/>
                </a:solidFill>
              </a:rPr>
              <a:t>por</a:t>
            </a:r>
            <a:r>
              <a:rPr lang="en-US" sz="1400" dirty="0">
                <a:solidFill>
                  <a:schemeClr val="bg1"/>
                </a:solidFill>
              </a:rPr>
              <a:t> la </a:t>
            </a:r>
            <a:r>
              <a:rPr lang="en-US" sz="1400" dirty="0" err="1">
                <a:solidFill>
                  <a:schemeClr val="bg1"/>
                </a:solidFill>
              </a:rPr>
              <a:t>mayoría</a:t>
            </a:r>
            <a:r>
              <a:rPr lang="en-US" sz="1400" dirty="0">
                <a:solidFill>
                  <a:schemeClr val="bg1"/>
                </a:solidFill>
              </a:rPr>
              <a:t> de </a:t>
            </a:r>
            <a:r>
              <a:rPr lang="en-US" sz="1400" dirty="0" err="1">
                <a:solidFill>
                  <a:schemeClr val="bg1"/>
                </a:solidFill>
              </a:rPr>
              <a:t>los</a:t>
            </a:r>
            <a:r>
              <a:rPr lang="en-US" sz="1400" dirty="0">
                <a:solidFill>
                  <a:schemeClr val="bg1"/>
                </a:solidFill>
              </a:rPr>
              <a:t> </a:t>
            </a:r>
            <a:r>
              <a:rPr lang="en-US" sz="1400" dirty="0" err="1">
                <a:solidFill>
                  <a:schemeClr val="bg1"/>
                </a:solidFill>
              </a:rPr>
              <a:t>concejales</a:t>
            </a:r>
            <a:r>
              <a:rPr lang="en-US" sz="1400" dirty="0">
                <a:solidFill>
                  <a:schemeClr val="bg1"/>
                </a:solidFill>
              </a:rPr>
              <a:t> </a:t>
            </a:r>
            <a:r>
              <a:rPr lang="en-US" sz="1400" dirty="0" err="1">
                <a:solidFill>
                  <a:schemeClr val="bg1"/>
                </a:solidFill>
              </a:rPr>
              <a:t>asisentes</a:t>
            </a:r>
            <a:r>
              <a:rPr lang="en-US" sz="1400" dirty="0">
                <a:solidFill>
                  <a:schemeClr val="bg1"/>
                </a:solidFill>
              </a:rPr>
              <a:t> a la </a:t>
            </a:r>
            <a:r>
              <a:rPr lang="en-US" sz="1400" dirty="0" err="1">
                <a:solidFill>
                  <a:schemeClr val="bg1"/>
                </a:solidFill>
              </a:rPr>
              <a:t>sesion</a:t>
            </a:r>
            <a:r>
              <a:rPr lang="en-US" sz="1400" dirty="0">
                <a:solidFill>
                  <a:schemeClr val="bg1"/>
                </a:solidFill>
              </a:rPr>
              <a:t> </a:t>
            </a:r>
            <a:r>
              <a:rPr lang="en-US" sz="1400" dirty="0" err="1">
                <a:solidFill>
                  <a:schemeClr val="bg1"/>
                </a:solidFill>
              </a:rPr>
              <a:t>respectiva</a:t>
            </a:r>
            <a:endParaRPr lang="en-US" sz="1400" dirty="0">
              <a:solidFill>
                <a:schemeClr val="bg1"/>
              </a:solidFill>
            </a:endParaRPr>
          </a:p>
          <a:p>
            <a:pPr algn="just"/>
            <a:endParaRPr lang="en-US" sz="1400" dirty="0">
              <a:solidFill>
                <a:schemeClr val="bg1"/>
              </a:solidFill>
            </a:endParaRPr>
          </a:p>
          <a:p>
            <a:pPr algn="just"/>
            <a:endParaRPr lang="en-US" sz="1400" dirty="0">
              <a:solidFill>
                <a:schemeClr val="bg1"/>
              </a:solidFill>
            </a:endParaRPr>
          </a:p>
          <a:p>
            <a:pPr algn="just"/>
            <a:endParaRPr lang="es-419" sz="1400" dirty="0">
              <a:solidFill>
                <a:schemeClr val="bg1"/>
              </a:solidFill>
            </a:endParaRPr>
          </a:p>
        </p:txBody>
      </p:sp>
      <p:sp>
        <p:nvSpPr>
          <p:cNvPr id="18" name="CuadroTexto 17">
            <a:extLst>
              <a:ext uri="{FF2B5EF4-FFF2-40B4-BE49-F238E27FC236}">
                <a16:creationId xmlns:a16="http://schemas.microsoft.com/office/drawing/2014/main" id="{A49BD343-785A-467A-81C4-A8D37DF172D1}"/>
              </a:ext>
            </a:extLst>
          </p:cNvPr>
          <p:cNvSpPr txBox="1"/>
          <p:nvPr/>
        </p:nvSpPr>
        <p:spPr>
          <a:xfrm>
            <a:off x="4784540" y="3619500"/>
            <a:ext cx="2616357" cy="523220"/>
          </a:xfrm>
          <a:prstGeom prst="rect">
            <a:avLst/>
          </a:prstGeom>
          <a:noFill/>
        </p:spPr>
        <p:txBody>
          <a:bodyPr wrap="none" rtlCol="0">
            <a:spAutoFit/>
          </a:bodyPr>
          <a:lstStyle/>
          <a:p>
            <a:pPr algn="ctr"/>
            <a:r>
              <a:rPr lang="en-US" sz="2800" b="1" dirty="0" err="1">
                <a:solidFill>
                  <a:schemeClr val="bg1"/>
                </a:solidFill>
                <a:latin typeface="Raleway" panose="020B0503030101060003" pitchFamily="34" charset="0"/>
              </a:rPr>
              <a:t>Funcionamiento</a:t>
            </a:r>
            <a:endParaRPr lang="es-419" sz="2800" b="1" dirty="0">
              <a:solidFill>
                <a:schemeClr val="bg1"/>
              </a:solidFill>
              <a:latin typeface="Raleway" panose="020B0503030101060003" pitchFamily="34" charset="0"/>
            </a:endParaRPr>
          </a:p>
        </p:txBody>
      </p:sp>
      <p:sp>
        <p:nvSpPr>
          <p:cNvPr id="20" name="CuadroTexto 19">
            <a:extLst>
              <a:ext uri="{FF2B5EF4-FFF2-40B4-BE49-F238E27FC236}">
                <a16:creationId xmlns:a16="http://schemas.microsoft.com/office/drawing/2014/main" id="{C0A8FBD5-E807-483B-AC83-8B5AF57B44CC}"/>
              </a:ext>
            </a:extLst>
          </p:cNvPr>
          <p:cNvSpPr txBox="1"/>
          <p:nvPr/>
        </p:nvSpPr>
        <p:spPr>
          <a:xfrm>
            <a:off x="4691141" y="4087475"/>
            <a:ext cx="3108508" cy="2893100"/>
          </a:xfrm>
          <a:prstGeom prst="rect">
            <a:avLst/>
          </a:prstGeom>
          <a:noFill/>
        </p:spPr>
        <p:txBody>
          <a:bodyPr wrap="square" rtlCol="0">
            <a:spAutoFit/>
          </a:bodyPr>
          <a:lstStyle/>
          <a:p>
            <a:pPr algn="just"/>
            <a:r>
              <a:rPr lang="en-US" sz="1400" dirty="0" err="1">
                <a:solidFill>
                  <a:schemeClr val="bg1"/>
                </a:solidFill>
              </a:rPr>
              <a:t>Sesiones</a:t>
            </a:r>
            <a:r>
              <a:rPr lang="en-US" sz="1400" dirty="0">
                <a:solidFill>
                  <a:schemeClr val="bg1"/>
                </a:solidFill>
              </a:rPr>
              <a:t>: </a:t>
            </a:r>
          </a:p>
          <a:p>
            <a:pPr marL="285750" indent="-285750" algn="just">
              <a:buFontTx/>
              <a:buChar char="-"/>
            </a:pPr>
            <a:r>
              <a:rPr lang="en-US" sz="1400" dirty="0" err="1">
                <a:solidFill>
                  <a:schemeClr val="bg1"/>
                </a:solidFill>
              </a:rPr>
              <a:t>Ordinarias</a:t>
            </a:r>
            <a:r>
              <a:rPr lang="en-US" sz="1400" dirty="0">
                <a:solidFill>
                  <a:schemeClr val="bg1"/>
                </a:solidFill>
              </a:rPr>
              <a:t>: a lo </a:t>
            </a:r>
            <a:r>
              <a:rPr lang="en-US" sz="1400" dirty="0" err="1">
                <a:solidFill>
                  <a:schemeClr val="bg1"/>
                </a:solidFill>
              </a:rPr>
              <a:t>menos</a:t>
            </a:r>
            <a:r>
              <a:rPr lang="en-US" sz="1400" dirty="0">
                <a:solidFill>
                  <a:schemeClr val="bg1"/>
                </a:solidFill>
              </a:rPr>
              <a:t> se </a:t>
            </a:r>
            <a:r>
              <a:rPr lang="en-US" sz="1400" dirty="0" err="1">
                <a:solidFill>
                  <a:schemeClr val="bg1"/>
                </a:solidFill>
              </a:rPr>
              <a:t>efectúan</a:t>
            </a:r>
            <a:r>
              <a:rPr lang="en-US" sz="1400" dirty="0">
                <a:solidFill>
                  <a:schemeClr val="bg1"/>
                </a:solidFill>
              </a:rPr>
              <a:t> 3 </a:t>
            </a:r>
            <a:r>
              <a:rPr lang="en-US" sz="1400" dirty="0" err="1">
                <a:solidFill>
                  <a:schemeClr val="bg1"/>
                </a:solidFill>
              </a:rPr>
              <a:t>veces</a:t>
            </a:r>
            <a:r>
              <a:rPr lang="en-US" sz="1400" dirty="0">
                <a:solidFill>
                  <a:schemeClr val="bg1"/>
                </a:solidFill>
              </a:rPr>
              <a:t> </a:t>
            </a:r>
            <a:r>
              <a:rPr lang="en-US" sz="1400" dirty="0" err="1">
                <a:solidFill>
                  <a:schemeClr val="bg1"/>
                </a:solidFill>
              </a:rPr>
              <a:t>en</a:t>
            </a:r>
            <a:r>
              <a:rPr lang="en-US" sz="1400" dirty="0">
                <a:solidFill>
                  <a:schemeClr val="bg1"/>
                </a:solidFill>
              </a:rPr>
              <a:t> el </a:t>
            </a:r>
            <a:r>
              <a:rPr lang="en-US" sz="1400" dirty="0" err="1">
                <a:solidFill>
                  <a:schemeClr val="bg1"/>
                </a:solidFill>
              </a:rPr>
              <a:t>mes</a:t>
            </a:r>
            <a:r>
              <a:rPr lang="en-US" sz="1400" dirty="0">
                <a:solidFill>
                  <a:schemeClr val="bg1"/>
                </a:solidFill>
              </a:rPr>
              <a:t>, </a:t>
            </a:r>
            <a:r>
              <a:rPr lang="en-US" sz="1400" dirty="0" err="1">
                <a:solidFill>
                  <a:schemeClr val="bg1"/>
                </a:solidFill>
              </a:rPr>
              <a:t>en</a:t>
            </a:r>
            <a:r>
              <a:rPr lang="en-US" sz="1400" dirty="0">
                <a:solidFill>
                  <a:schemeClr val="bg1"/>
                </a:solidFill>
              </a:rPr>
              <a:t> días </a:t>
            </a:r>
            <a:r>
              <a:rPr lang="en-US" sz="1400" dirty="0" err="1">
                <a:solidFill>
                  <a:schemeClr val="bg1"/>
                </a:solidFill>
              </a:rPr>
              <a:t>hábiles</a:t>
            </a:r>
            <a:r>
              <a:rPr lang="en-US" sz="1400" dirty="0">
                <a:solidFill>
                  <a:schemeClr val="bg1"/>
                </a:solidFill>
              </a:rPr>
              <a:t> y se </a:t>
            </a:r>
            <a:r>
              <a:rPr lang="en-US" sz="1400" dirty="0" err="1">
                <a:solidFill>
                  <a:schemeClr val="bg1"/>
                </a:solidFill>
              </a:rPr>
              <a:t>tratan</a:t>
            </a:r>
            <a:r>
              <a:rPr lang="en-US" sz="1400" dirty="0">
                <a:solidFill>
                  <a:schemeClr val="bg1"/>
                </a:solidFill>
              </a:rPr>
              <a:t> </a:t>
            </a:r>
            <a:r>
              <a:rPr lang="en-US" sz="1400" dirty="0" err="1">
                <a:solidFill>
                  <a:schemeClr val="bg1"/>
                </a:solidFill>
              </a:rPr>
              <a:t>materias</a:t>
            </a:r>
            <a:r>
              <a:rPr lang="en-US" sz="1400" dirty="0">
                <a:solidFill>
                  <a:schemeClr val="bg1"/>
                </a:solidFill>
              </a:rPr>
              <a:t> de </a:t>
            </a:r>
            <a:r>
              <a:rPr lang="en-US" sz="1400" dirty="0" err="1">
                <a:solidFill>
                  <a:schemeClr val="bg1"/>
                </a:solidFill>
              </a:rPr>
              <a:t>competencia</a:t>
            </a:r>
            <a:r>
              <a:rPr lang="en-US" sz="1400" dirty="0">
                <a:solidFill>
                  <a:schemeClr val="bg1"/>
                </a:solidFill>
              </a:rPr>
              <a:t> del </a:t>
            </a:r>
            <a:r>
              <a:rPr lang="en-US" sz="1400" dirty="0" err="1">
                <a:solidFill>
                  <a:schemeClr val="bg1"/>
                </a:solidFill>
              </a:rPr>
              <a:t>concejo</a:t>
            </a:r>
            <a:r>
              <a:rPr lang="en-US" sz="1400" dirty="0">
                <a:solidFill>
                  <a:schemeClr val="bg1"/>
                </a:solidFill>
              </a:rPr>
              <a:t> </a:t>
            </a:r>
          </a:p>
          <a:p>
            <a:pPr marL="285750" indent="-285750" algn="just">
              <a:buFontTx/>
              <a:buChar char="-"/>
            </a:pPr>
            <a:r>
              <a:rPr lang="en-US" sz="1400" dirty="0" err="1">
                <a:solidFill>
                  <a:schemeClr val="bg1"/>
                </a:solidFill>
              </a:rPr>
              <a:t>Extraordinarias</a:t>
            </a:r>
            <a:r>
              <a:rPr lang="en-US" sz="1400" dirty="0">
                <a:solidFill>
                  <a:schemeClr val="bg1"/>
                </a:solidFill>
              </a:rPr>
              <a:t>:</a:t>
            </a:r>
            <a:r>
              <a:rPr lang="es-ES" sz="1400" dirty="0">
                <a:solidFill>
                  <a:schemeClr val="bg1"/>
                </a:solidFill>
              </a:rPr>
              <a:t>serán convocadas por el alcalde o por un tercio, a lo menos, de los concejales en ejercicio. En ellas sólo se tratarán aquellas materias indicadas en la convocatoria.</a:t>
            </a:r>
            <a:endParaRPr lang="en-US" sz="1400" dirty="0">
              <a:solidFill>
                <a:schemeClr val="bg1"/>
              </a:solidFill>
            </a:endParaRPr>
          </a:p>
          <a:p>
            <a:pPr algn="just"/>
            <a:endParaRPr lang="en-US" sz="1400" dirty="0">
              <a:solidFill>
                <a:schemeClr val="bg1"/>
              </a:solidFill>
            </a:endParaRPr>
          </a:p>
          <a:p>
            <a:pPr algn="just"/>
            <a:endParaRPr lang="es-419" sz="1400" dirty="0">
              <a:solidFill>
                <a:schemeClr val="bg1"/>
              </a:solidFill>
            </a:endParaRPr>
          </a:p>
        </p:txBody>
      </p:sp>
      <p:sp>
        <p:nvSpPr>
          <p:cNvPr id="22" name="CuadroTexto 21">
            <a:extLst>
              <a:ext uri="{FF2B5EF4-FFF2-40B4-BE49-F238E27FC236}">
                <a16:creationId xmlns:a16="http://schemas.microsoft.com/office/drawing/2014/main" id="{9DABC951-8009-4303-9980-63EC05F70E35}"/>
              </a:ext>
            </a:extLst>
          </p:cNvPr>
          <p:cNvSpPr txBox="1"/>
          <p:nvPr/>
        </p:nvSpPr>
        <p:spPr>
          <a:xfrm>
            <a:off x="8029471" y="3619500"/>
            <a:ext cx="3600666" cy="523220"/>
          </a:xfrm>
          <a:prstGeom prst="rect">
            <a:avLst/>
          </a:prstGeom>
          <a:noFill/>
        </p:spPr>
        <p:txBody>
          <a:bodyPr wrap="none" rtlCol="0">
            <a:spAutoFit/>
          </a:bodyPr>
          <a:lstStyle/>
          <a:p>
            <a:pPr algn="ctr"/>
            <a:r>
              <a:rPr lang="en-US" sz="2800" b="1" dirty="0">
                <a:solidFill>
                  <a:schemeClr val="bg1"/>
                </a:solidFill>
                <a:latin typeface="Raleway" panose="020B0503030101060003" pitchFamily="34" charset="0"/>
              </a:rPr>
              <a:t>Quorum para </a:t>
            </a:r>
            <a:r>
              <a:rPr lang="en-US" sz="2800" b="1" dirty="0" err="1">
                <a:solidFill>
                  <a:schemeClr val="bg1"/>
                </a:solidFill>
                <a:latin typeface="Raleway" panose="020B0503030101060003" pitchFamily="34" charset="0"/>
              </a:rPr>
              <a:t>Sesionar</a:t>
            </a:r>
            <a:endParaRPr lang="es-419" sz="2800" b="1" dirty="0">
              <a:solidFill>
                <a:schemeClr val="bg1"/>
              </a:solidFill>
              <a:latin typeface="Raleway" panose="020B0503030101060003" pitchFamily="34" charset="0"/>
            </a:endParaRPr>
          </a:p>
        </p:txBody>
      </p:sp>
      <p:sp>
        <p:nvSpPr>
          <p:cNvPr id="24" name="CuadroTexto 23">
            <a:extLst>
              <a:ext uri="{FF2B5EF4-FFF2-40B4-BE49-F238E27FC236}">
                <a16:creationId xmlns:a16="http://schemas.microsoft.com/office/drawing/2014/main" id="{F6316A9F-0758-4B56-89E1-7BCFCDDEE194}"/>
              </a:ext>
            </a:extLst>
          </p:cNvPr>
          <p:cNvSpPr txBox="1"/>
          <p:nvPr/>
        </p:nvSpPr>
        <p:spPr>
          <a:xfrm>
            <a:off x="8586786" y="4087475"/>
            <a:ext cx="2486025" cy="1815882"/>
          </a:xfrm>
          <a:prstGeom prst="rect">
            <a:avLst/>
          </a:prstGeom>
          <a:noFill/>
        </p:spPr>
        <p:txBody>
          <a:bodyPr wrap="square" rtlCol="0">
            <a:spAutoFit/>
          </a:bodyPr>
          <a:lstStyle/>
          <a:p>
            <a:pPr algn="just"/>
            <a:r>
              <a:rPr lang="en-US" sz="1400" dirty="0" err="1">
                <a:solidFill>
                  <a:schemeClr val="bg1"/>
                </a:solidFill>
              </a:rPr>
              <a:t>Quórum</a:t>
            </a:r>
            <a:r>
              <a:rPr lang="en-US" sz="1400" dirty="0">
                <a:solidFill>
                  <a:schemeClr val="bg1"/>
                </a:solidFill>
              </a:rPr>
              <a:t>:</a:t>
            </a:r>
          </a:p>
          <a:p>
            <a:pPr algn="just"/>
            <a:r>
              <a:rPr lang="en-US" sz="1400" dirty="0">
                <a:solidFill>
                  <a:schemeClr val="bg1"/>
                </a:solidFill>
              </a:rPr>
              <a:t>-</a:t>
            </a:r>
            <a:r>
              <a:rPr lang="en-US" sz="1400" dirty="0" err="1">
                <a:solidFill>
                  <a:schemeClr val="bg1"/>
                </a:solidFill>
              </a:rPr>
              <a:t>Sesionar</a:t>
            </a:r>
            <a:r>
              <a:rPr lang="en-US" sz="1400" dirty="0">
                <a:solidFill>
                  <a:schemeClr val="bg1"/>
                </a:solidFill>
              </a:rPr>
              <a:t>: </a:t>
            </a:r>
            <a:r>
              <a:rPr lang="en-US" sz="1400" dirty="0" err="1">
                <a:solidFill>
                  <a:schemeClr val="bg1"/>
                </a:solidFill>
              </a:rPr>
              <a:t>Mayoría</a:t>
            </a:r>
            <a:r>
              <a:rPr lang="en-US" sz="1400" dirty="0">
                <a:solidFill>
                  <a:schemeClr val="bg1"/>
                </a:solidFill>
              </a:rPr>
              <a:t> de </a:t>
            </a:r>
            <a:r>
              <a:rPr lang="en-US" sz="1400" dirty="0" err="1">
                <a:solidFill>
                  <a:schemeClr val="bg1"/>
                </a:solidFill>
              </a:rPr>
              <a:t>los</a:t>
            </a:r>
            <a:r>
              <a:rPr lang="en-US" sz="1400" dirty="0">
                <a:solidFill>
                  <a:schemeClr val="bg1"/>
                </a:solidFill>
              </a:rPr>
              <a:t> </a:t>
            </a:r>
            <a:r>
              <a:rPr lang="en-US" sz="1400" dirty="0" err="1">
                <a:solidFill>
                  <a:schemeClr val="bg1"/>
                </a:solidFill>
              </a:rPr>
              <a:t>concejales</a:t>
            </a:r>
            <a:r>
              <a:rPr lang="en-US" sz="1400" dirty="0">
                <a:solidFill>
                  <a:schemeClr val="bg1"/>
                </a:solidFill>
              </a:rPr>
              <a:t> </a:t>
            </a:r>
            <a:r>
              <a:rPr lang="en-US" sz="1400" dirty="0" err="1">
                <a:solidFill>
                  <a:schemeClr val="bg1"/>
                </a:solidFill>
              </a:rPr>
              <a:t>en</a:t>
            </a:r>
            <a:r>
              <a:rPr lang="en-US" sz="1400" dirty="0">
                <a:solidFill>
                  <a:schemeClr val="bg1"/>
                </a:solidFill>
              </a:rPr>
              <a:t> </a:t>
            </a:r>
            <a:r>
              <a:rPr lang="en-US" sz="1400" dirty="0" err="1">
                <a:solidFill>
                  <a:schemeClr val="bg1"/>
                </a:solidFill>
              </a:rPr>
              <a:t>ejercicio</a:t>
            </a:r>
            <a:r>
              <a:rPr lang="en-US" sz="1400" dirty="0">
                <a:solidFill>
                  <a:schemeClr val="bg1"/>
                </a:solidFill>
              </a:rPr>
              <a:t> </a:t>
            </a:r>
          </a:p>
          <a:p>
            <a:pPr algn="just"/>
            <a:r>
              <a:rPr lang="en-US" sz="1400" dirty="0">
                <a:solidFill>
                  <a:schemeClr val="bg1"/>
                </a:solidFill>
              </a:rPr>
              <a:t>-</a:t>
            </a:r>
            <a:r>
              <a:rPr lang="en-US" sz="1400" dirty="0" err="1">
                <a:solidFill>
                  <a:schemeClr val="bg1"/>
                </a:solidFill>
              </a:rPr>
              <a:t>Adoptar</a:t>
            </a:r>
            <a:r>
              <a:rPr lang="en-US" sz="1400" dirty="0">
                <a:solidFill>
                  <a:schemeClr val="bg1"/>
                </a:solidFill>
              </a:rPr>
              <a:t> </a:t>
            </a:r>
            <a:r>
              <a:rPr lang="en-US" sz="1400" dirty="0" err="1">
                <a:solidFill>
                  <a:schemeClr val="bg1"/>
                </a:solidFill>
              </a:rPr>
              <a:t>acuerdos</a:t>
            </a:r>
            <a:r>
              <a:rPr lang="en-US" sz="1400" dirty="0">
                <a:solidFill>
                  <a:schemeClr val="bg1"/>
                </a:solidFill>
              </a:rPr>
              <a:t>: </a:t>
            </a:r>
            <a:r>
              <a:rPr lang="en-US" sz="1400" dirty="0" err="1">
                <a:solidFill>
                  <a:schemeClr val="bg1"/>
                </a:solidFill>
              </a:rPr>
              <a:t>Mayoría</a:t>
            </a:r>
            <a:r>
              <a:rPr lang="en-US" sz="1400" dirty="0">
                <a:solidFill>
                  <a:schemeClr val="bg1"/>
                </a:solidFill>
              </a:rPr>
              <a:t> </a:t>
            </a:r>
            <a:r>
              <a:rPr lang="en-US" sz="1400" dirty="0" err="1">
                <a:solidFill>
                  <a:schemeClr val="bg1"/>
                </a:solidFill>
              </a:rPr>
              <a:t>absoluta</a:t>
            </a:r>
            <a:r>
              <a:rPr lang="en-US" sz="1400" dirty="0">
                <a:solidFill>
                  <a:schemeClr val="bg1"/>
                </a:solidFill>
              </a:rPr>
              <a:t> de </a:t>
            </a:r>
            <a:r>
              <a:rPr lang="en-US" sz="1400" dirty="0" err="1">
                <a:solidFill>
                  <a:schemeClr val="bg1"/>
                </a:solidFill>
              </a:rPr>
              <a:t>los</a:t>
            </a:r>
            <a:r>
              <a:rPr lang="en-US" sz="1400" dirty="0">
                <a:solidFill>
                  <a:schemeClr val="bg1"/>
                </a:solidFill>
              </a:rPr>
              <a:t> </a:t>
            </a:r>
            <a:r>
              <a:rPr lang="en-US" sz="1400" dirty="0" err="1">
                <a:solidFill>
                  <a:schemeClr val="bg1"/>
                </a:solidFill>
              </a:rPr>
              <a:t>concejales</a:t>
            </a:r>
            <a:r>
              <a:rPr lang="en-US" sz="1400" dirty="0">
                <a:solidFill>
                  <a:schemeClr val="bg1"/>
                </a:solidFill>
              </a:rPr>
              <a:t> </a:t>
            </a:r>
            <a:r>
              <a:rPr lang="en-US" sz="1400" dirty="0" err="1">
                <a:solidFill>
                  <a:schemeClr val="bg1"/>
                </a:solidFill>
              </a:rPr>
              <a:t>asistentes</a:t>
            </a:r>
            <a:r>
              <a:rPr lang="en-US" sz="1400" dirty="0">
                <a:solidFill>
                  <a:schemeClr val="bg1"/>
                </a:solidFill>
              </a:rPr>
              <a:t>.</a:t>
            </a:r>
          </a:p>
          <a:p>
            <a:pPr algn="just"/>
            <a:endParaRPr lang="en-US" sz="1400" dirty="0">
              <a:solidFill>
                <a:schemeClr val="bg1"/>
              </a:solidFill>
            </a:endParaRPr>
          </a:p>
          <a:p>
            <a:pPr algn="just"/>
            <a:endParaRPr lang="es-419" sz="1400" dirty="0">
              <a:solidFill>
                <a:schemeClr val="bg1"/>
              </a:solidFill>
            </a:endParaRPr>
          </a:p>
        </p:txBody>
      </p:sp>
      <p:pic>
        <p:nvPicPr>
          <p:cNvPr id="2" name="Imagen 1"/>
          <p:cNvPicPr>
            <a:picLocks noChangeAspect="1"/>
          </p:cNvPicPr>
          <p:nvPr/>
        </p:nvPicPr>
        <p:blipFill>
          <a:blip r:embed="rId4"/>
          <a:stretch>
            <a:fillRect/>
          </a:stretch>
        </p:blipFill>
        <p:spPr>
          <a:xfrm>
            <a:off x="1171575" y="1323975"/>
            <a:ext cx="2328565" cy="2380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Imagen 2"/>
          <p:cNvPicPr>
            <a:picLocks noChangeAspect="1"/>
          </p:cNvPicPr>
          <p:nvPr/>
        </p:nvPicPr>
        <p:blipFill>
          <a:blip r:embed="rId5"/>
          <a:stretch>
            <a:fillRect/>
          </a:stretch>
        </p:blipFill>
        <p:spPr>
          <a:xfrm>
            <a:off x="4600574" y="1323974"/>
            <a:ext cx="2857500" cy="2295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p:cNvPicPr>
            <a:picLocks noChangeAspect="1"/>
          </p:cNvPicPr>
          <p:nvPr/>
        </p:nvPicPr>
        <p:blipFill>
          <a:blip r:embed="rId6"/>
          <a:stretch>
            <a:fillRect/>
          </a:stretch>
        </p:blipFill>
        <p:spPr>
          <a:xfrm>
            <a:off x="8586786" y="1323973"/>
            <a:ext cx="2376870" cy="2295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0510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52A987EC-86EE-4C42-B4C9-F2F3D8516E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
            <a:ext cx="6096000" cy="6858001"/>
          </a:xfrm>
          <a:prstGeom prst="rect">
            <a:avLst/>
          </a:prstGeom>
        </p:spPr>
      </p:pic>
      <p:sp>
        <p:nvSpPr>
          <p:cNvPr id="7" name="CuadroTexto 6">
            <a:extLst>
              <a:ext uri="{FF2B5EF4-FFF2-40B4-BE49-F238E27FC236}">
                <a16:creationId xmlns:a16="http://schemas.microsoft.com/office/drawing/2014/main" id="{9E2E47AF-8DDE-49FC-87ED-86F1FFBD37C7}"/>
              </a:ext>
            </a:extLst>
          </p:cNvPr>
          <p:cNvSpPr txBox="1"/>
          <p:nvPr/>
        </p:nvSpPr>
        <p:spPr>
          <a:xfrm>
            <a:off x="448056" y="420624"/>
            <a:ext cx="5386958" cy="707886"/>
          </a:xfrm>
          <a:prstGeom prst="rect">
            <a:avLst/>
          </a:prstGeom>
          <a:noFill/>
        </p:spPr>
        <p:txBody>
          <a:bodyPr wrap="square" rtlCol="0">
            <a:spAutoFit/>
          </a:bodyPr>
          <a:lstStyle/>
          <a:p>
            <a:pPr algn="ctr"/>
            <a:r>
              <a:rPr lang="en-US" sz="4000" b="1" dirty="0">
                <a:solidFill>
                  <a:schemeClr val="bg1"/>
                </a:solidFill>
                <a:latin typeface="Raleway" panose="020B0503030101060003" pitchFamily="34" charset="0"/>
              </a:rPr>
              <a:t>DERECHOS Y DIETA </a:t>
            </a:r>
            <a:endParaRPr lang="es-419" sz="4000" b="1" dirty="0">
              <a:solidFill>
                <a:schemeClr val="bg1"/>
              </a:solidFill>
              <a:latin typeface="Raleway" panose="020B0503030101060003" pitchFamily="34" charset="0"/>
            </a:endParaRPr>
          </a:p>
        </p:txBody>
      </p:sp>
      <p:sp>
        <p:nvSpPr>
          <p:cNvPr id="9" name="CuadroTexto 8">
            <a:extLst>
              <a:ext uri="{FF2B5EF4-FFF2-40B4-BE49-F238E27FC236}">
                <a16:creationId xmlns:a16="http://schemas.microsoft.com/office/drawing/2014/main" id="{24B6DB70-BDA6-402B-A6FA-4C04E37582A6}"/>
              </a:ext>
            </a:extLst>
          </p:cNvPr>
          <p:cNvSpPr txBox="1"/>
          <p:nvPr/>
        </p:nvSpPr>
        <p:spPr>
          <a:xfrm>
            <a:off x="275462" y="1779687"/>
            <a:ext cx="5559552" cy="3139321"/>
          </a:xfrm>
          <a:prstGeom prst="rect">
            <a:avLst/>
          </a:prstGeom>
          <a:noFill/>
        </p:spPr>
        <p:txBody>
          <a:bodyPr wrap="square" rtlCol="0">
            <a:spAutoFit/>
          </a:bodyPr>
          <a:lstStyle/>
          <a:p>
            <a:r>
              <a:rPr lang="es-ES" dirty="0">
                <a:solidFill>
                  <a:schemeClr val="bg1"/>
                </a:solidFill>
              </a:rPr>
              <a:t>Artículo 88.- Los concejales tendrán derecho a percibir una dieta mensual de entre 7,8 y 15,6 UTM  mensuales, según determine anualmente cada concejo por los dos tercios de sus miembros.</a:t>
            </a:r>
          </a:p>
          <a:p>
            <a:endParaRPr lang="es-ES" dirty="0">
              <a:solidFill>
                <a:schemeClr val="bg1"/>
              </a:solidFill>
            </a:endParaRPr>
          </a:p>
          <a:p>
            <a:r>
              <a:rPr lang="es-ES" dirty="0">
                <a:solidFill>
                  <a:schemeClr val="bg1"/>
                </a:solidFill>
              </a:rPr>
              <a:t>Derecho a percibir una asignación adicional: cada concejal tendrá derecho anualmente al pago de una asignación única correspondiente a 7,8 UTM, siempre que durante el año calendario haya asistido formalmente a lo menos al 75% de las sesiones celebradas por el concejo. </a:t>
            </a:r>
          </a:p>
        </p:txBody>
      </p:sp>
      <p:sp>
        <p:nvSpPr>
          <p:cNvPr id="10" name="Rectángulo 9">
            <a:extLst>
              <a:ext uri="{FF2B5EF4-FFF2-40B4-BE49-F238E27FC236}">
                <a16:creationId xmlns:a16="http://schemas.microsoft.com/office/drawing/2014/main" id="{0D0987AC-FBBC-4288-BC87-0A1D97314480}"/>
              </a:ext>
            </a:extLst>
          </p:cNvPr>
          <p:cNvSpPr/>
          <p:nvPr/>
        </p:nvSpPr>
        <p:spPr>
          <a:xfrm>
            <a:off x="6553199" y="604838"/>
            <a:ext cx="5114925" cy="5795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Imagen 2"/>
          <p:cNvPicPr>
            <a:picLocks noChangeAspect="1"/>
          </p:cNvPicPr>
          <p:nvPr/>
        </p:nvPicPr>
        <p:blipFill>
          <a:blip r:embed="rId4"/>
          <a:stretch>
            <a:fillRect/>
          </a:stretch>
        </p:blipFill>
        <p:spPr>
          <a:xfrm>
            <a:off x="6544056" y="604837"/>
            <a:ext cx="5124068" cy="2882289"/>
          </a:xfrm>
          <a:prstGeom prst="rect">
            <a:avLst/>
          </a:prstGeom>
        </p:spPr>
      </p:pic>
      <p:pic>
        <p:nvPicPr>
          <p:cNvPr id="4" name="Imagen 3"/>
          <p:cNvPicPr>
            <a:picLocks noChangeAspect="1"/>
          </p:cNvPicPr>
          <p:nvPr/>
        </p:nvPicPr>
        <p:blipFill>
          <a:blip r:embed="rId5"/>
          <a:stretch>
            <a:fillRect/>
          </a:stretch>
        </p:blipFill>
        <p:spPr>
          <a:xfrm>
            <a:off x="6553198" y="3487126"/>
            <a:ext cx="5099467" cy="2913674"/>
          </a:xfrm>
          <a:prstGeom prst="rect">
            <a:avLst/>
          </a:prstGeom>
        </p:spPr>
      </p:pic>
    </p:spTree>
    <p:extLst>
      <p:ext uri="{BB962C8B-B14F-4D97-AF65-F5344CB8AC3E}">
        <p14:creationId xmlns:p14="http://schemas.microsoft.com/office/powerpoint/2010/main" val="286822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52A987EC-86EE-4C42-B4C9-F2F3D8516E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
            <a:ext cx="6096000" cy="6858001"/>
          </a:xfrm>
          <a:prstGeom prst="rect">
            <a:avLst/>
          </a:prstGeom>
        </p:spPr>
      </p:pic>
      <p:sp>
        <p:nvSpPr>
          <p:cNvPr id="7" name="CuadroTexto 6">
            <a:extLst>
              <a:ext uri="{FF2B5EF4-FFF2-40B4-BE49-F238E27FC236}">
                <a16:creationId xmlns:a16="http://schemas.microsoft.com/office/drawing/2014/main" id="{9E2E47AF-8DDE-49FC-87ED-86F1FFBD37C7}"/>
              </a:ext>
            </a:extLst>
          </p:cNvPr>
          <p:cNvSpPr txBox="1"/>
          <p:nvPr/>
        </p:nvSpPr>
        <p:spPr>
          <a:xfrm>
            <a:off x="448056" y="420624"/>
            <a:ext cx="5386958" cy="707886"/>
          </a:xfrm>
          <a:prstGeom prst="rect">
            <a:avLst/>
          </a:prstGeom>
          <a:noFill/>
        </p:spPr>
        <p:txBody>
          <a:bodyPr wrap="square" rtlCol="0">
            <a:spAutoFit/>
          </a:bodyPr>
          <a:lstStyle/>
          <a:p>
            <a:pPr algn="ctr"/>
            <a:r>
              <a:rPr lang="en-US" sz="4000" b="1" dirty="0">
                <a:solidFill>
                  <a:schemeClr val="bg1"/>
                </a:solidFill>
                <a:latin typeface="Raleway" panose="020B0503030101060003" pitchFamily="34" charset="0"/>
              </a:rPr>
              <a:t>DERECHOS </a:t>
            </a:r>
            <a:endParaRPr lang="es-419" sz="4000" b="1" dirty="0">
              <a:solidFill>
                <a:schemeClr val="bg1"/>
              </a:solidFill>
              <a:latin typeface="Raleway" panose="020B0503030101060003" pitchFamily="34" charset="0"/>
            </a:endParaRPr>
          </a:p>
        </p:txBody>
      </p:sp>
      <p:sp>
        <p:nvSpPr>
          <p:cNvPr id="9" name="CuadroTexto 8">
            <a:extLst>
              <a:ext uri="{FF2B5EF4-FFF2-40B4-BE49-F238E27FC236}">
                <a16:creationId xmlns:a16="http://schemas.microsoft.com/office/drawing/2014/main" id="{24B6DB70-BDA6-402B-A6FA-4C04E37582A6}"/>
              </a:ext>
            </a:extLst>
          </p:cNvPr>
          <p:cNvSpPr txBox="1"/>
          <p:nvPr/>
        </p:nvSpPr>
        <p:spPr>
          <a:xfrm>
            <a:off x="275462" y="1779687"/>
            <a:ext cx="5559552" cy="4893647"/>
          </a:xfrm>
          <a:prstGeom prst="rect">
            <a:avLst/>
          </a:prstGeom>
          <a:noFill/>
        </p:spPr>
        <p:txBody>
          <a:bodyPr wrap="square" rtlCol="0">
            <a:spAutoFit/>
          </a:bodyPr>
          <a:lstStyle/>
          <a:p>
            <a:pPr marL="285750" indent="-285750">
              <a:buFontTx/>
              <a:buChar char="-"/>
            </a:pPr>
            <a:r>
              <a:rPr lang="es-ES" sz="2400" dirty="0">
                <a:solidFill>
                  <a:schemeClr val="bg1"/>
                </a:solidFill>
              </a:rPr>
              <a:t>Todo concejal tiene derecho a ser informado:  del funcionamiento y marcha de la municipalidad, pudiendo ejercer esta prerrogativa siempre que no se vea entorpecida la gestión municipal </a:t>
            </a:r>
          </a:p>
          <a:p>
            <a:pPr marL="285750" indent="-285750">
              <a:buFontTx/>
              <a:buChar char="-"/>
            </a:pPr>
            <a:endParaRPr lang="es-ES" sz="2400" dirty="0">
              <a:solidFill>
                <a:schemeClr val="bg1"/>
              </a:solidFill>
            </a:endParaRPr>
          </a:p>
          <a:p>
            <a:pPr marL="285750" indent="-285750">
              <a:buFontTx/>
              <a:buChar char="-"/>
            </a:pPr>
            <a:r>
              <a:rPr lang="es-ES" sz="2400" dirty="0">
                <a:solidFill>
                  <a:schemeClr val="bg1"/>
                </a:solidFill>
              </a:rPr>
              <a:t>El alcalde deberá dar respuesta en el plazo máximo de 15 días, salvo que en casos calificados se prorrogue por un tiempo Razonable, a criterio del concejo, debiendo adoptarse las medidas pertinentes</a:t>
            </a:r>
          </a:p>
          <a:p>
            <a:endParaRPr lang="es-ES" sz="2400" dirty="0">
              <a:solidFill>
                <a:schemeClr val="bg1"/>
              </a:solidFill>
            </a:endParaRPr>
          </a:p>
        </p:txBody>
      </p:sp>
      <p:sp>
        <p:nvSpPr>
          <p:cNvPr id="10" name="Rectángulo 9">
            <a:extLst>
              <a:ext uri="{FF2B5EF4-FFF2-40B4-BE49-F238E27FC236}">
                <a16:creationId xmlns:a16="http://schemas.microsoft.com/office/drawing/2014/main" id="{0D0987AC-FBBC-4288-BC87-0A1D97314480}"/>
              </a:ext>
            </a:extLst>
          </p:cNvPr>
          <p:cNvSpPr/>
          <p:nvPr/>
        </p:nvSpPr>
        <p:spPr>
          <a:xfrm>
            <a:off x="6553199" y="604838"/>
            <a:ext cx="5114925" cy="5795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Imagen 1"/>
          <p:cNvPicPr>
            <a:picLocks noChangeAspect="1"/>
          </p:cNvPicPr>
          <p:nvPr/>
        </p:nvPicPr>
        <p:blipFill rotWithShape="1">
          <a:blip r:embed="rId4"/>
          <a:srcRect l="33448" t="26598" r="31479" b="15573"/>
          <a:stretch/>
        </p:blipFill>
        <p:spPr>
          <a:xfrm>
            <a:off x="6096000" y="0"/>
            <a:ext cx="6096000" cy="6858000"/>
          </a:xfrm>
          <a:prstGeom prst="rect">
            <a:avLst/>
          </a:prstGeom>
        </p:spPr>
      </p:pic>
    </p:spTree>
    <p:extLst>
      <p:ext uri="{BB962C8B-B14F-4D97-AF65-F5344CB8AC3E}">
        <p14:creationId xmlns:p14="http://schemas.microsoft.com/office/powerpoint/2010/main" val="221906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52A987EC-86EE-4C42-B4C9-F2F3D8516E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
            <a:ext cx="6096000" cy="6858001"/>
          </a:xfrm>
          <a:prstGeom prst="rect">
            <a:avLst/>
          </a:prstGeom>
        </p:spPr>
      </p:pic>
      <p:sp>
        <p:nvSpPr>
          <p:cNvPr id="7" name="CuadroTexto 6">
            <a:extLst>
              <a:ext uri="{FF2B5EF4-FFF2-40B4-BE49-F238E27FC236}">
                <a16:creationId xmlns:a16="http://schemas.microsoft.com/office/drawing/2014/main" id="{9E2E47AF-8DDE-49FC-87ED-86F1FFBD37C7}"/>
              </a:ext>
            </a:extLst>
          </p:cNvPr>
          <p:cNvSpPr txBox="1"/>
          <p:nvPr/>
        </p:nvSpPr>
        <p:spPr>
          <a:xfrm>
            <a:off x="448056" y="420624"/>
            <a:ext cx="5386958" cy="707886"/>
          </a:xfrm>
          <a:prstGeom prst="rect">
            <a:avLst/>
          </a:prstGeom>
          <a:noFill/>
        </p:spPr>
        <p:txBody>
          <a:bodyPr wrap="square" rtlCol="0">
            <a:spAutoFit/>
          </a:bodyPr>
          <a:lstStyle/>
          <a:p>
            <a:pPr algn="ctr"/>
            <a:r>
              <a:rPr lang="en-US" sz="4000" b="1" dirty="0">
                <a:solidFill>
                  <a:schemeClr val="bg1"/>
                </a:solidFill>
                <a:latin typeface="Raleway" panose="020B0503030101060003" pitchFamily="34" charset="0"/>
              </a:rPr>
              <a:t>DERECHOS  </a:t>
            </a:r>
            <a:endParaRPr lang="es-419" sz="4000" b="1" dirty="0">
              <a:solidFill>
                <a:schemeClr val="bg1"/>
              </a:solidFill>
              <a:latin typeface="Raleway" panose="020B0503030101060003" pitchFamily="34" charset="0"/>
            </a:endParaRPr>
          </a:p>
        </p:txBody>
      </p:sp>
      <p:sp>
        <p:nvSpPr>
          <p:cNvPr id="9" name="CuadroTexto 8">
            <a:extLst>
              <a:ext uri="{FF2B5EF4-FFF2-40B4-BE49-F238E27FC236}">
                <a16:creationId xmlns:a16="http://schemas.microsoft.com/office/drawing/2014/main" id="{24B6DB70-BDA6-402B-A6FA-4C04E37582A6}"/>
              </a:ext>
            </a:extLst>
          </p:cNvPr>
          <p:cNvSpPr txBox="1"/>
          <p:nvPr/>
        </p:nvSpPr>
        <p:spPr>
          <a:xfrm>
            <a:off x="275462" y="1779687"/>
            <a:ext cx="5559552" cy="4708981"/>
          </a:xfrm>
          <a:prstGeom prst="rect">
            <a:avLst/>
          </a:prstGeom>
          <a:noFill/>
        </p:spPr>
        <p:txBody>
          <a:bodyPr wrap="square" rtlCol="0">
            <a:spAutoFit/>
          </a:bodyPr>
          <a:lstStyle/>
          <a:p>
            <a:r>
              <a:rPr lang="es-ES" dirty="0">
                <a:solidFill>
                  <a:schemeClr val="bg1"/>
                </a:solidFill>
              </a:rPr>
              <a:t>-  </a:t>
            </a:r>
            <a:r>
              <a:rPr lang="es-ES" sz="2000" dirty="0">
                <a:solidFill>
                  <a:schemeClr val="bg1"/>
                </a:solidFill>
              </a:rPr>
              <a:t>El Dictamen N° 5.500. de fecha 21 de enero de 2016, diciendo: “…es dable concluir que el citado artículo 92 bis de la ley N° 18.695 habilita a las entidades edilicias para proporcionar dichos recursos tanto al cuerpo colegiado como a los concejales individualmente considerados. </a:t>
            </a:r>
          </a:p>
          <a:p>
            <a:endParaRPr lang="es-ES" sz="2000" dirty="0">
              <a:solidFill>
                <a:schemeClr val="bg1"/>
              </a:solidFill>
            </a:endParaRPr>
          </a:p>
          <a:p>
            <a:pPr marL="285750" indent="-285750">
              <a:buFontTx/>
              <a:buChar char="-"/>
            </a:pPr>
            <a:r>
              <a:rPr lang="es-ES" sz="2000" dirty="0">
                <a:solidFill>
                  <a:schemeClr val="bg1"/>
                </a:solidFill>
              </a:rPr>
              <a:t>Derecho a ausentarse de sus laborea habituales. Los empleadores de las personas que ejerzan un cargo de concejal deberán conceder a éstas los permisos necesarios para ausentarse de sus labores habituales hasta por ocho horas semanales, no acumulables, con el objeto de asistir a todas las sesiones del concejo y de las comisiones de trabajo que éste constituya. </a:t>
            </a:r>
          </a:p>
        </p:txBody>
      </p:sp>
      <p:sp>
        <p:nvSpPr>
          <p:cNvPr id="10" name="Rectángulo 9">
            <a:extLst>
              <a:ext uri="{FF2B5EF4-FFF2-40B4-BE49-F238E27FC236}">
                <a16:creationId xmlns:a16="http://schemas.microsoft.com/office/drawing/2014/main" id="{0D0987AC-FBBC-4288-BC87-0A1D97314480}"/>
              </a:ext>
            </a:extLst>
          </p:cNvPr>
          <p:cNvSpPr/>
          <p:nvPr/>
        </p:nvSpPr>
        <p:spPr>
          <a:xfrm>
            <a:off x="6553199" y="604838"/>
            <a:ext cx="5114925" cy="5795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Imagen 2"/>
          <p:cNvPicPr>
            <a:picLocks noChangeAspect="1"/>
          </p:cNvPicPr>
          <p:nvPr/>
        </p:nvPicPr>
        <p:blipFill>
          <a:blip r:embed="rId4"/>
          <a:stretch>
            <a:fillRect/>
          </a:stretch>
        </p:blipFill>
        <p:spPr>
          <a:xfrm>
            <a:off x="6656640" y="698022"/>
            <a:ext cx="2454021" cy="2454021"/>
          </a:xfrm>
          <a:prstGeom prst="rect">
            <a:avLst/>
          </a:prstGeom>
        </p:spPr>
      </p:pic>
      <p:pic>
        <p:nvPicPr>
          <p:cNvPr id="4" name="Imagen 3"/>
          <p:cNvPicPr>
            <a:picLocks noChangeAspect="1"/>
          </p:cNvPicPr>
          <p:nvPr/>
        </p:nvPicPr>
        <p:blipFill>
          <a:blip r:embed="rId5"/>
          <a:stretch>
            <a:fillRect/>
          </a:stretch>
        </p:blipFill>
        <p:spPr>
          <a:xfrm>
            <a:off x="6757797" y="3502819"/>
            <a:ext cx="4391490" cy="2400681"/>
          </a:xfrm>
          <a:prstGeom prst="rect">
            <a:avLst/>
          </a:prstGeom>
        </p:spPr>
      </p:pic>
    </p:spTree>
    <p:extLst>
      <p:ext uri="{BB962C8B-B14F-4D97-AF65-F5344CB8AC3E}">
        <p14:creationId xmlns:p14="http://schemas.microsoft.com/office/powerpoint/2010/main" val="292892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52A987EC-86EE-4C42-B4C9-F2F3D8516E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
            <a:ext cx="6096000" cy="6858001"/>
          </a:xfrm>
          <a:prstGeom prst="rect">
            <a:avLst/>
          </a:prstGeom>
        </p:spPr>
      </p:pic>
      <p:sp>
        <p:nvSpPr>
          <p:cNvPr id="7" name="CuadroTexto 6">
            <a:extLst>
              <a:ext uri="{FF2B5EF4-FFF2-40B4-BE49-F238E27FC236}">
                <a16:creationId xmlns:a16="http://schemas.microsoft.com/office/drawing/2014/main" id="{9E2E47AF-8DDE-49FC-87ED-86F1FFBD37C7}"/>
              </a:ext>
            </a:extLst>
          </p:cNvPr>
          <p:cNvSpPr txBox="1"/>
          <p:nvPr/>
        </p:nvSpPr>
        <p:spPr>
          <a:xfrm>
            <a:off x="448056" y="420624"/>
            <a:ext cx="5386958" cy="707886"/>
          </a:xfrm>
          <a:prstGeom prst="rect">
            <a:avLst/>
          </a:prstGeom>
          <a:noFill/>
        </p:spPr>
        <p:txBody>
          <a:bodyPr wrap="square" rtlCol="0">
            <a:spAutoFit/>
          </a:bodyPr>
          <a:lstStyle/>
          <a:p>
            <a:pPr algn="ctr"/>
            <a:r>
              <a:rPr lang="en-US" sz="4000" b="1" dirty="0">
                <a:solidFill>
                  <a:schemeClr val="bg1"/>
                </a:solidFill>
                <a:latin typeface="Raleway" panose="020B0503030101060003" pitchFamily="34" charset="0"/>
              </a:rPr>
              <a:t>DERECHOS  </a:t>
            </a:r>
            <a:endParaRPr lang="es-419" sz="4000" b="1" dirty="0">
              <a:solidFill>
                <a:schemeClr val="bg1"/>
              </a:solidFill>
              <a:latin typeface="Raleway" panose="020B0503030101060003" pitchFamily="34" charset="0"/>
            </a:endParaRPr>
          </a:p>
        </p:txBody>
      </p:sp>
      <p:sp>
        <p:nvSpPr>
          <p:cNvPr id="9" name="CuadroTexto 8">
            <a:extLst>
              <a:ext uri="{FF2B5EF4-FFF2-40B4-BE49-F238E27FC236}">
                <a16:creationId xmlns:a16="http://schemas.microsoft.com/office/drawing/2014/main" id="{24B6DB70-BDA6-402B-A6FA-4C04E37582A6}"/>
              </a:ext>
            </a:extLst>
          </p:cNvPr>
          <p:cNvSpPr txBox="1"/>
          <p:nvPr/>
        </p:nvSpPr>
        <p:spPr>
          <a:xfrm>
            <a:off x="275462" y="1779687"/>
            <a:ext cx="5559552" cy="4401205"/>
          </a:xfrm>
          <a:prstGeom prst="rect">
            <a:avLst/>
          </a:prstGeom>
          <a:noFill/>
        </p:spPr>
        <p:txBody>
          <a:bodyPr wrap="square" rtlCol="0">
            <a:spAutoFit/>
          </a:bodyPr>
          <a:lstStyle/>
          <a:p>
            <a:pPr marL="285750" indent="-285750">
              <a:buFontTx/>
              <a:buChar char="-"/>
            </a:pPr>
            <a:r>
              <a:rPr lang="es-ES" sz="2800" dirty="0">
                <a:solidFill>
                  <a:schemeClr val="bg1"/>
                </a:solidFill>
              </a:rPr>
              <a:t>Derecho a justificar la inasistencia a sesiones del concejo: por razones médicas o de salud; fallecimiento, cometidos </a:t>
            </a:r>
          </a:p>
          <a:p>
            <a:pPr marL="285750" indent="-285750">
              <a:buFontTx/>
              <a:buChar char="-"/>
            </a:pPr>
            <a:endParaRPr lang="es-ES" sz="2800" dirty="0">
              <a:solidFill>
                <a:schemeClr val="bg1"/>
              </a:solidFill>
            </a:endParaRPr>
          </a:p>
          <a:p>
            <a:pPr marL="285750" indent="-285750">
              <a:buFontTx/>
              <a:buChar char="-"/>
            </a:pPr>
            <a:r>
              <a:rPr lang="es-ES" sz="2800" dirty="0">
                <a:solidFill>
                  <a:schemeClr val="bg1"/>
                </a:solidFill>
              </a:rPr>
              <a:t>Derecho a fondos a rendir</a:t>
            </a:r>
          </a:p>
          <a:p>
            <a:pPr marL="285750" indent="-285750">
              <a:buFontTx/>
              <a:buChar char="-"/>
            </a:pPr>
            <a:endParaRPr lang="es-ES" sz="2800" dirty="0">
              <a:solidFill>
                <a:schemeClr val="bg1"/>
              </a:solidFill>
            </a:endParaRPr>
          </a:p>
          <a:p>
            <a:pPr marL="285750" indent="-285750">
              <a:buFontTx/>
              <a:buChar char="-"/>
            </a:pPr>
            <a:r>
              <a:rPr lang="es-ES" sz="2800" dirty="0">
                <a:solidFill>
                  <a:schemeClr val="bg1"/>
                </a:solidFill>
              </a:rPr>
              <a:t>Derecho a remover al Administrador Municipal</a:t>
            </a:r>
          </a:p>
          <a:p>
            <a:pPr marL="285750" indent="-285750">
              <a:buFontTx/>
              <a:buChar char="-"/>
            </a:pPr>
            <a:endParaRPr lang="es-ES" sz="2800" dirty="0">
              <a:solidFill>
                <a:schemeClr val="bg1"/>
              </a:solidFill>
            </a:endParaRPr>
          </a:p>
        </p:txBody>
      </p:sp>
      <p:sp>
        <p:nvSpPr>
          <p:cNvPr id="10" name="Rectángulo 9">
            <a:extLst>
              <a:ext uri="{FF2B5EF4-FFF2-40B4-BE49-F238E27FC236}">
                <a16:creationId xmlns:a16="http://schemas.microsoft.com/office/drawing/2014/main" id="{0D0987AC-FBBC-4288-BC87-0A1D97314480}"/>
              </a:ext>
            </a:extLst>
          </p:cNvPr>
          <p:cNvSpPr/>
          <p:nvPr/>
        </p:nvSpPr>
        <p:spPr>
          <a:xfrm>
            <a:off x="6553199" y="604838"/>
            <a:ext cx="5114925" cy="5795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Imagen 2"/>
          <p:cNvPicPr>
            <a:picLocks noChangeAspect="1"/>
          </p:cNvPicPr>
          <p:nvPr/>
        </p:nvPicPr>
        <p:blipFill>
          <a:blip r:embed="rId4"/>
          <a:stretch>
            <a:fillRect/>
          </a:stretch>
        </p:blipFill>
        <p:spPr>
          <a:xfrm>
            <a:off x="6656640" y="698022"/>
            <a:ext cx="2454021" cy="2454021"/>
          </a:xfrm>
          <a:prstGeom prst="rect">
            <a:avLst/>
          </a:prstGeom>
        </p:spPr>
      </p:pic>
      <p:pic>
        <p:nvPicPr>
          <p:cNvPr id="4" name="Imagen 3"/>
          <p:cNvPicPr>
            <a:picLocks noChangeAspect="1"/>
          </p:cNvPicPr>
          <p:nvPr/>
        </p:nvPicPr>
        <p:blipFill>
          <a:blip r:embed="rId5"/>
          <a:stretch>
            <a:fillRect/>
          </a:stretch>
        </p:blipFill>
        <p:spPr>
          <a:xfrm>
            <a:off x="6757797" y="3502819"/>
            <a:ext cx="4391490" cy="2400681"/>
          </a:xfrm>
          <a:prstGeom prst="rect">
            <a:avLst/>
          </a:prstGeom>
        </p:spPr>
      </p:pic>
    </p:spTree>
    <p:extLst>
      <p:ext uri="{BB962C8B-B14F-4D97-AF65-F5344CB8AC3E}">
        <p14:creationId xmlns:p14="http://schemas.microsoft.com/office/powerpoint/2010/main" val="2473566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52A987EC-86EE-4C42-B4C9-F2F3D8516E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
            <a:ext cx="6096000" cy="6858001"/>
          </a:xfrm>
          <a:prstGeom prst="rect">
            <a:avLst/>
          </a:prstGeom>
        </p:spPr>
      </p:pic>
      <p:sp>
        <p:nvSpPr>
          <p:cNvPr id="7" name="CuadroTexto 6">
            <a:extLst>
              <a:ext uri="{FF2B5EF4-FFF2-40B4-BE49-F238E27FC236}">
                <a16:creationId xmlns:a16="http://schemas.microsoft.com/office/drawing/2014/main" id="{9E2E47AF-8DDE-49FC-87ED-86F1FFBD37C7}"/>
              </a:ext>
            </a:extLst>
          </p:cNvPr>
          <p:cNvSpPr txBox="1"/>
          <p:nvPr/>
        </p:nvSpPr>
        <p:spPr>
          <a:xfrm>
            <a:off x="448056" y="420624"/>
            <a:ext cx="5386958" cy="707886"/>
          </a:xfrm>
          <a:prstGeom prst="rect">
            <a:avLst/>
          </a:prstGeom>
          <a:noFill/>
        </p:spPr>
        <p:txBody>
          <a:bodyPr wrap="square" rtlCol="0">
            <a:spAutoFit/>
          </a:bodyPr>
          <a:lstStyle/>
          <a:p>
            <a:pPr algn="ctr"/>
            <a:r>
              <a:rPr lang="en-US" sz="4000" b="1" dirty="0">
                <a:solidFill>
                  <a:schemeClr val="bg1"/>
                </a:solidFill>
                <a:latin typeface="Raleway" panose="020B0503030101060003" pitchFamily="34" charset="0"/>
              </a:rPr>
              <a:t>DERECHOS  </a:t>
            </a:r>
            <a:endParaRPr lang="es-419" sz="4000" b="1" dirty="0">
              <a:solidFill>
                <a:schemeClr val="bg1"/>
              </a:solidFill>
              <a:latin typeface="Raleway" panose="020B0503030101060003" pitchFamily="34" charset="0"/>
            </a:endParaRPr>
          </a:p>
        </p:txBody>
      </p:sp>
      <p:sp>
        <p:nvSpPr>
          <p:cNvPr id="9" name="CuadroTexto 8">
            <a:extLst>
              <a:ext uri="{FF2B5EF4-FFF2-40B4-BE49-F238E27FC236}">
                <a16:creationId xmlns:a16="http://schemas.microsoft.com/office/drawing/2014/main" id="{24B6DB70-BDA6-402B-A6FA-4C04E37582A6}"/>
              </a:ext>
            </a:extLst>
          </p:cNvPr>
          <p:cNvSpPr txBox="1"/>
          <p:nvPr/>
        </p:nvSpPr>
        <p:spPr>
          <a:xfrm>
            <a:off x="275462" y="1779687"/>
            <a:ext cx="5559552" cy="5078313"/>
          </a:xfrm>
          <a:prstGeom prst="rect">
            <a:avLst/>
          </a:prstGeom>
          <a:noFill/>
        </p:spPr>
        <p:txBody>
          <a:bodyPr wrap="square" rtlCol="0">
            <a:spAutoFit/>
          </a:bodyPr>
          <a:lstStyle/>
          <a:p>
            <a:r>
              <a:rPr lang="es-ES" dirty="0">
                <a:solidFill>
                  <a:schemeClr val="bg1"/>
                </a:solidFill>
              </a:rPr>
              <a:t>-</a:t>
            </a:r>
            <a:r>
              <a:rPr lang="es-ES" sz="2400" dirty="0">
                <a:solidFill>
                  <a:schemeClr val="bg1"/>
                </a:solidFill>
              </a:rPr>
              <a:t>Derecho que se respete la autonomía del concejal en el ejercicio de sus funciones fiscalizadoras</a:t>
            </a:r>
          </a:p>
          <a:p>
            <a:endParaRPr lang="es-ES" sz="2400" dirty="0">
              <a:solidFill>
                <a:schemeClr val="bg1"/>
              </a:solidFill>
            </a:endParaRPr>
          </a:p>
          <a:p>
            <a:r>
              <a:rPr lang="es-ES" sz="2400" dirty="0">
                <a:solidFill>
                  <a:schemeClr val="bg1"/>
                </a:solidFill>
              </a:rPr>
              <a:t>-Derecho a acceder a prestaciones de seguridad social</a:t>
            </a:r>
          </a:p>
          <a:p>
            <a:endParaRPr lang="es-ES" sz="2400" dirty="0">
              <a:solidFill>
                <a:schemeClr val="bg1"/>
              </a:solidFill>
            </a:endParaRPr>
          </a:p>
          <a:p>
            <a:r>
              <a:rPr lang="es-ES" sz="2400" dirty="0">
                <a:solidFill>
                  <a:schemeClr val="bg1"/>
                </a:solidFill>
              </a:rPr>
              <a:t>-Derecho a formular consultas y denuncias</a:t>
            </a:r>
          </a:p>
          <a:p>
            <a:endParaRPr lang="es-ES" sz="2400" dirty="0">
              <a:solidFill>
                <a:schemeClr val="bg1"/>
              </a:solidFill>
            </a:endParaRPr>
          </a:p>
          <a:p>
            <a:r>
              <a:rPr lang="es-ES" sz="2400" dirty="0">
                <a:solidFill>
                  <a:schemeClr val="bg1"/>
                </a:solidFill>
              </a:rPr>
              <a:t>-Derecho a solicitar al Tribunal Electoral Regional el cese de las funciones del alcalde y de otros concejales</a:t>
            </a:r>
          </a:p>
          <a:p>
            <a:endParaRPr lang="es-ES" dirty="0">
              <a:solidFill>
                <a:schemeClr val="bg1"/>
              </a:solidFill>
            </a:endParaRPr>
          </a:p>
          <a:p>
            <a:endParaRPr lang="es-ES" dirty="0">
              <a:solidFill>
                <a:schemeClr val="bg1"/>
              </a:solidFill>
            </a:endParaRPr>
          </a:p>
        </p:txBody>
      </p:sp>
      <p:sp>
        <p:nvSpPr>
          <p:cNvPr id="10" name="Rectángulo 9">
            <a:extLst>
              <a:ext uri="{FF2B5EF4-FFF2-40B4-BE49-F238E27FC236}">
                <a16:creationId xmlns:a16="http://schemas.microsoft.com/office/drawing/2014/main" id="{0D0987AC-FBBC-4288-BC87-0A1D97314480}"/>
              </a:ext>
            </a:extLst>
          </p:cNvPr>
          <p:cNvSpPr/>
          <p:nvPr/>
        </p:nvSpPr>
        <p:spPr>
          <a:xfrm>
            <a:off x="6553199" y="604838"/>
            <a:ext cx="5114925" cy="5795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Imagen 2"/>
          <p:cNvPicPr>
            <a:picLocks noChangeAspect="1"/>
          </p:cNvPicPr>
          <p:nvPr/>
        </p:nvPicPr>
        <p:blipFill>
          <a:blip r:embed="rId4"/>
          <a:stretch>
            <a:fillRect/>
          </a:stretch>
        </p:blipFill>
        <p:spPr>
          <a:xfrm>
            <a:off x="6656640" y="698022"/>
            <a:ext cx="2454021" cy="2454021"/>
          </a:xfrm>
          <a:prstGeom prst="rect">
            <a:avLst/>
          </a:prstGeom>
        </p:spPr>
      </p:pic>
      <p:pic>
        <p:nvPicPr>
          <p:cNvPr id="4" name="Imagen 3"/>
          <p:cNvPicPr>
            <a:picLocks noChangeAspect="1"/>
          </p:cNvPicPr>
          <p:nvPr/>
        </p:nvPicPr>
        <p:blipFill>
          <a:blip r:embed="rId5"/>
          <a:stretch>
            <a:fillRect/>
          </a:stretch>
        </p:blipFill>
        <p:spPr>
          <a:xfrm>
            <a:off x="6757797" y="3502819"/>
            <a:ext cx="4391490" cy="2400681"/>
          </a:xfrm>
          <a:prstGeom prst="rect">
            <a:avLst/>
          </a:prstGeom>
        </p:spPr>
      </p:pic>
    </p:spTree>
    <p:extLst>
      <p:ext uri="{BB962C8B-B14F-4D97-AF65-F5344CB8AC3E}">
        <p14:creationId xmlns:p14="http://schemas.microsoft.com/office/powerpoint/2010/main" val="130613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sng" strike="noStrike" kern="1200" cap="none" spc="0" normalizeH="0" baseline="0" noProof="0" dirty="0">
                <a:ln>
                  <a:noFill/>
                </a:ln>
                <a:solidFill>
                  <a:prstClr val="white"/>
                </a:solidFill>
                <a:effectLst/>
                <a:uLnTx/>
                <a:uFillTx/>
                <a:latin typeface="Raleway" panose="020B0503030101060003" pitchFamily="34" charset="0"/>
                <a:ea typeface="+mn-ea"/>
                <a:cs typeface="+mn-cs"/>
              </a:rPr>
              <a:t>Las unidades municipales y su relación con el Concejo</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6787664" cy="4278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a:ln>
                  <a:noFill/>
                </a:ln>
                <a:solidFill>
                  <a:prstClr val="white"/>
                </a:solidFill>
                <a:effectLst/>
                <a:uLnTx/>
                <a:uFillTx/>
                <a:latin typeface="Calibri" panose="020F0502020204030204"/>
                <a:ea typeface="+mn-ea"/>
                <a:cs typeface="+mn-cs"/>
              </a:rPr>
              <a:t>Se trata de las obligaciones de las autoridades o funcionarios municipales: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La Ley </a:t>
            </a:r>
            <a:r>
              <a:rPr kumimoji="0" lang="es-CL" sz="2400" b="0" i="0" u="none" strike="noStrike" kern="1200" cap="none" spc="0" normalizeH="0" baseline="0" noProof="0" dirty="0" err="1">
                <a:ln>
                  <a:noFill/>
                </a:ln>
                <a:solidFill>
                  <a:prstClr val="white"/>
                </a:solidFill>
                <a:effectLst/>
                <a:uLnTx/>
                <a:uFillTx/>
                <a:latin typeface="Calibri" panose="020F0502020204030204"/>
                <a:ea typeface="+mn-ea"/>
                <a:cs typeface="+mn-cs"/>
              </a:rPr>
              <a:t>Nº</a:t>
            </a: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 18.695, exige que las unidades municipales deben relacionarse con el Concejo.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a:ln>
                  <a:noFill/>
                </a:ln>
                <a:solidFill>
                  <a:prstClr val="white"/>
                </a:solidFill>
                <a:effectLst/>
                <a:uLnTx/>
                <a:uFillTx/>
                <a:latin typeface="Calibri" panose="020F0502020204030204"/>
                <a:ea typeface="+mn-ea"/>
                <a:cs typeface="+mn-cs"/>
              </a:rPr>
              <a:t>La Secretaría Municipal (Art. 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a:ln>
                  <a:noFill/>
                </a:ln>
                <a:solidFill>
                  <a:prstClr val="white"/>
                </a:solidFill>
                <a:effectLst/>
                <a:uLnTx/>
                <a:uFillTx/>
                <a:latin typeface="Calibri" panose="020F0502020204030204"/>
                <a:ea typeface="+mn-ea"/>
                <a:cs typeface="+mn-cs"/>
              </a:rPr>
              <a:t>Tiene, entre otras, la función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a:ln>
                  <a:noFill/>
                </a:ln>
                <a:solidFill>
                  <a:prstClr val="white"/>
                </a:solidFill>
                <a:effectLst/>
                <a:uLnTx/>
                <a:uFillTx/>
                <a:latin typeface="Calibri" panose="020F0502020204030204"/>
                <a:ea typeface="+mn-ea"/>
                <a:cs typeface="+mn-cs"/>
              </a:rPr>
              <a:t> Dirigir las actividades de secretaría administrativa del Alcalde y del Concejo.</a:t>
            </a: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8704328" y="-203682"/>
            <a:ext cx="4454395"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ChangeAspect="1"/>
          </p:cNvPicPr>
          <p:nvPr/>
        </p:nvPicPr>
        <p:blipFill>
          <a:blip r:embed="rId4"/>
          <a:stretch>
            <a:fillRect/>
          </a:stretch>
        </p:blipFill>
        <p:spPr>
          <a:xfrm>
            <a:off x="9814993" y="-108109"/>
            <a:ext cx="2044827" cy="1681199"/>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8816453" y="4663386"/>
            <a:ext cx="3318985" cy="1621686"/>
          </a:xfrm>
          <a:prstGeom prst="rect">
            <a:avLst/>
          </a:prstGeom>
        </p:spPr>
      </p:pic>
    </p:spTree>
    <p:extLst>
      <p:ext uri="{BB962C8B-B14F-4D97-AF65-F5344CB8AC3E}">
        <p14:creationId xmlns:p14="http://schemas.microsoft.com/office/powerpoint/2010/main" val="308362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D6FECDA2-C7E6-4668-93A3-2AA4C7B8AE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8" name="Gráfico 7">
            <a:extLst>
              <a:ext uri="{FF2B5EF4-FFF2-40B4-BE49-F238E27FC236}">
                <a16:creationId xmlns:a16="http://schemas.microsoft.com/office/drawing/2014/main" id="{29413A18-3F5B-44C1-8FD4-F991FF6955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393" y="723218"/>
            <a:ext cx="6050014" cy="3110267"/>
          </a:xfrm>
          <a:prstGeom prst="rect">
            <a:avLst/>
          </a:prstGeom>
        </p:spPr>
      </p:pic>
      <p:sp>
        <p:nvSpPr>
          <p:cNvPr id="12" name="CuadroTexto 11">
            <a:extLst>
              <a:ext uri="{FF2B5EF4-FFF2-40B4-BE49-F238E27FC236}">
                <a16:creationId xmlns:a16="http://schemas.microsoft.com/office/drawing/2014/main" id="{A6A1978F-81D8-4BE6-A270-411654508DB4}"/>
              </a:ext>
            </a:extLst>
          </p:cNvPr>
          <p:cNvSpPr txBox="1"/>
          <p:nvPr/>
        </p:nvSpPr>
        <p:spPr>
          <a:xfrm>
            <a:off x="7185961" y="567392"/>
            <a:ext cx="1663853" cy="523220"/>
          </a:xfrm>
          <a:prstGeom prst="rect">
            <a:avLst/>
          </a:prstGeom>
          <a:noFill/>
        </p:spPr>
        <p:txBody>
          <a:bodyPr wrap="none" rtlCol="0">
            <a:spAutoFit/>
          </a:bodyPr>
          <a:lstStyle/>
          <a:p>
            <a:r>
              <a:rPr lang="en-US" sz="2800" b="1" dirty="0" err="1">
                <a:solidFill>
                  <a:srgbClr val="BA1818"/>
                </a:solidFill>
                <a:latin typeface="Raleway" panose="020B0503030101060003" pitchFamily="34" charset="0"/>
              </a:rPr>
              <a:t>Objetivos</a:t>
            </a:r>
            <a:r>
              <a:rPr lang="en-US" sz="2800" b="1" dirty="0">
                <a:solidFill>
                  <a:srgbClr val="BA1818"/>
                </a:solidFill>
                <a:latin typeface="Raleway" panose="020B0503030101060003" pitchFamily="34" charset="0"/>
              </a:rPr>
              <a:t> </a:t>
            </a:r>
            <a:endParaRPr lang="es-419" sz="2800" b="1" dirty="0">
              <a:solidFill>
                <a:srgbClr val="BA1818"/>
              </a:solidFill>
              <a:latin typeface="Raleway" panose="020B0503030101060003" pitchFamily="34" charset="0"/>
            </a:endParaRPr>
          </a:p>
        </p:txBody>
      </p:sp>
      <p:sp>
        <p:nvSpPr>
          <p:cNvPr id="15" name="Rectángulo 14">
            <a:extLst>
              <a:ext uri="{FF2B5EF4-FFF2-40B4-BE49-F238E27FC236}">
                <a16:creationId xmlns:a16="http://schemas.microsoft.com/office/drawing/2014/main" id="{47C510E2-C4E4-4EFA-9CA6-9E0D45248BB3}"/>
              </a:ext>
            </a:extLst>
          </p:cNvPr>
          <p:cNvSpPr/>
          <p:nvPr/>
        </p:nvSpPr>
        <p:spPr>
          <a:xfrm>
            <a:off x="7267575" y="1171575"/>
            <a:ext cx="523220" cy="523220"/>
          </a:xfrm>
          <a:prstGeom prst="rect">
            <a:avLst/>
          </a:prstGeom>
          <a:solidFill>
            <a:srgbClr val="BA1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0DBF2FE1-DD96-4E1B-B19E-6917185AC1AD}"/>
              </a:ext>
            </a:extLst>
          </p:cNvPr>
          <p:cNvSpPr/>
          <p:nvPr/>
        </p:nvSpPr>
        <p:spPr>
          <a:xfrm>
            <a:off x="7267575" y="1905000"/>
            <a:ext cx="523220" cy="523220"/>
          </a:xfrm>
          <a:prstGeom prst="rect">
            <a:avLst/>
          </a:prstGeom>
          <a:solidFill>
            <a:srgbClr val="BA1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 name="Rectángulo 20">
            <a:extLst>
              <a:ext uri="{FF2B5EF4-FFF2-40B4-BE49-F238E27FC236}">
                <a16:creationId xmlns:a16="http://schemas.microsoft.com/office/drawing/2014/main" id="{54DD4B16-FEC9-40DD-9BE9-E927FE9F5F5D}"/>
              </a:ext>
            </a:extLst>
          </p:cNvPr>
          <p:cNvSpPr/>
          <p:nvPr/>
        </p:nvSpPr>
        <p:spPr>
          <a:xfrm>
            <a:off x="7267575" y="2638425"/>
            <a:ext cx="523220" cy="523220"/>
          </a:xfrm>
          <a:prstGeom prst="rect">
            <a:avLst/>
          </a:prstGeom>
          <a:solidFill>
            <a:srgbClr val="BA1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 name="Rectángulo 22">
            <a:extLst>
              <a:ext uri="{FF2B5EF4-FFF2-40B4-BE49-F238E27FC236}">
                <a16:creationId xmlns:a16="http://schemas.microsoft.com/office/drawing/2014/main" id="{66DBFA83-D320-461A-B9CC-B01425055ADC}"/>
              </a:ext>
            </a:extLst>
          </p:cNvPr>
          <p:cNvSpPr/>
          <p:nvPr/>
        </p:nvSpPr>
        <p:spPr>
          <a:xfrm>
            <a:off x="7267575" y="3371850"/>
            <a:ext cx="523220" cy="523220"/>
          </a:xfrm>
          <a:prstGeom prst="rect">
            <a:avLst/>
          </a:prstGeom>
          <a:solidFill>
            <a:srgbClr val="BA1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7" name="CuadroTexto 26">
            <a:extLst>
              <a:ext uri="{FF2B5EF4-FFF2-40B4-BE49-F238E27FC236}">
                <a16:creationId xmlns:a16="http://schemas.microsoft.com/office/drawing/2014/main" id="{B4A0E608-9399-4435-A0CF-EB7F5F6E6436}"/>
              </a:ext>
            </a:extLst>
          </p:cNvPr>
          <p:cNvSpPr txBox="1"/>
          <p:nvPr/>
        </p:nvSpPr>
        <p:spPr>
          <a:xfrm>
            <a:off x="7267084" y="1207145"/>
            <a:ext cx="524202" cy="461665"/>
          </a:xfrm>
          <a:prstGeom prst="rect">
            <a:avLst/>
          </a:prstGeom>
          <a:noFill/>
        </p:spPr>
        <p:txBody>
          <a:bodyPr wrap="square">
            <a:spAutoFit/>
          </a:bodyPr>
          <a:lstStyle/>
          <a:p>
            <a:pPr algn="ctr"/>
            <a:r>
              <a:rPr lang="en-US" sz="2400" b="1" dirty="0">
                <a:solidFill>
                  <a:schemeClr val="bg1"/>
                </a:solidFill>
                <a:latin typeface="Raleway" panose="020B0503030101060003" pitchFamily="34" charset="0"/>
              </a:rPr>
              <a:t>1</a:t>
            </a:r>
            <a:endParaRPr lang="es-419" sz="2400" b="1" dirty="0">
              <a:solidFill>
                <a:schemeClr val="bg1"/>
              </a:solidFill>
              <a:latin typeface="Raleway" panose="020B0503030101060003" pitchFamily="34" charset="0"/>
            </a:endParaRPr>
          </a:p>
        </p:txBody>
      </p:sp>
      <p:sp>
        <p:nvSpPr>
          <p:cNvPr id="29" name="CuadroTexto 28">
            <a:extLst>
              <a:ext uri="{FF2B5EF4-FFF2-40B4-BE49-F238E27FC236}">
                <a16:creationId xmlns:a16="http://schemas.microsoft.com/office/drawing/2014/main" id="{238EBE14-06A5-4708-9B74-EC7B326D69EC}"/>
              </a:ext>
            </a:extLst>
          </p:cNvPr>
          <p:cNvSpPr txBox="1"/>
          <p:nvPr/>
        </p:nvSpPr>
        <p:spPr>
          <a:xfrm>
            <a:off x="7267084" y="1905000"/>
            <a:ext cx="524202" cy="461665"/>
          </a:xfrm>
          <a:prstGeom prst="rect">
            <a:avLst/>
          </a:prstGeom>
          <a:noFill/>
        </p:spPr>
        <p:txBody>
          <a:bodyPr wrap="square">
            <a:spAutoFit/>
          </a:bodyPr>
          <a:lstStyle/>
          <a:p>
            <a:pPr algn="ctr"/>
            <a:r>
              <a:rPr lang="en-US" sz="2400" b="1" dirty="0">
                <a:solidFill>
                  <a:schemeClr val="bg1"/>
                </a:solidFill>
                <a:latin typeface="Raleway" panose="020B0503030101060003" pitchFamily="34" charset="0"/>
              </a:rPr>
              <a:t>2</a:t>
            </a:r>
            <a:endParaRPr lang="es-419" sz="2400" b="1" dirty="0">
              <a:solidFill>
                <a:schemeClr val="bg1"/>
              </a:solidFill>
              <a:latin typeface="Raleway" panose="020B0503030101060003" pitchFamily="34" charset="0"/>
            </a:endParaRPr>
          </a:p>
        </p:txBody>
      </p:sp>
      <p:sp>
        <p:nvSpPr>
          <p:cNvPr id="31" name="CuadroTexto 30">
            <a:extLst>
              <a:ext uri="{FF2B5EF4-FFF2-40B4-BE49-F238E27FC236}">
                <a16:creationId xmlns:a16="http://schemas.microsoft.com/office/drawing/2014/main" id="{CC1E9A51-697E-4895-B3E8-71993DC214A8}"/>
              </a:ext>
            </a:extLst>
          </p:cNvPr>
          <p:cNvSpPr txBox="1"/>
          <p:nvPr/>
        </p:nvSpPr>
        <p:spPr>
          <a:xfrm>
            <a:off x="7267084" y="2664410"/>
            <a:ext cx="524202" cy="461665"/>
          </a:xfrm>
          <a:prstGeom prst="rect">
            <a:avLst/>
          </a:prstGeom>
          <a:noFill/>
        </p:spPr>
        <p:txBody>
          <a:bodyPr wrap="square">
            <a:spAutoFit/>
          </a:bodyPr>
          <a:lstStyle/>
          <a:p>
            <a:pPr algn="ctr"/>
            <a:r>
              <a:rPr lang="en-US" sz="2400" b="1" dirty="0">
                <a:solidFill>
                  <a:schemeClr val="bg1"/>
                </a:solidFill>
                <a:latin typeface="Raleway" panose="020B0503030101060003" pitchFamily="34" charset="0"/>
              </a:rPr>
              <a:t>3</a:t>
            </a:r>
            <a:endParaRPr lang="es-419" sz="2400" b="1" dirty="0">
              <a:solidFill>
                <a:schemeClr val="bg1"/>
              </a:solidFill>
              <a:latin typeface="Raleway" panose="020B0503030101060003" pitchFamily="34" charset="0"/>
            </a:endParaRPr>
          </a:p>
        </p:txBody>
      </p:sp>
      <p:sp>
        <p:nvSpPr>
          <p:cNvPr id="33" name="CuadroTexto 32">
            <a:extLst>
              <a:ext uri="{FF2B5EF4-FFF2-40B4-BE49-F238E27FC236}">
                <a16:creationId xmlns:a16="http://schemas.microsoft.com/office/drawing/2014/main" id="{5E8EBD32-1262-4E83-BE22-EEBE1B7B068C}"/>
              </a:ext>
            </a:extLst>
          </p:cNvPr>
          <p:cNvSpPr txBox="1"/>
          <p:nvPr/>
        </p:nvSpPr>
        <p:spPr>
          <a:xfrm>
            <a:off x="7267084" y="3371820"/>
            <a:ext cx="524202" cy="461665"/>
          </a:xfrm>
          <a:prstGeom prst="rect">
            <a:avLst/>
          </a:prstGeom>
          <a:noFill/>
        </p:spPr>
        <p:txBody>
          <a:bodyPr wrap="square">
            <a:spAutoFit/>
          </a:bodyPr>
          <a:lstStyle/>
          <a:p>
            <a:pPr algn="ctr"/>
            <a:r>
              <a:rPr lang="en-US" sz="2400" b="1" dirty="0">
                <a:solidFill>
                  <a:schemeClr val="bg1"/>
                </a:solidFill>
                <a:latin typeface="Raleway" panose="020B0503030101060003" pitchFamily="34" charset="0"/>
              </a:rPr>
              <a:t>4</a:t>
            </a:r>
            <a:endParaRPr lang="es-419" sz="2400" b="1" dirty="0">
              <a:solidFill>
                <a:schemeClr val="bg1"/>
              </a:solidFill>
              <a:latin typeface="Raleway" panose="020B0503030101060003" pitchFamily="34" charset="0"/>
            </a:endParaRPr>
          </a:p>
        </p:txBody>
      </p:sp>
      <p:sp>
        <p:nvSpPr>
          <p:cNvPr id="37" name="CuadroTexto 36">
            <a:extLst>
              <a:ext uri="{FF2B5EF4-FFF2-40B4-BE49-F238E27FC236}">
                <a16:creationId xmlns:a16="http://schemas.microsoft.com/office/drawing/2014/main" id="{018C572E-B746-44BD-B98D-5154A28337F5}"/>
              </a:ext>
            </a:extLst>
          </p:cNvPr>
          <p:cNvSpPr txBox="1"/>
          <p:nvPr/>
        </p:nvSpPr>
        <p:spPr>
          <a:xfrm>
            <a:off x="7986057" y="1171575"/>
            <a:ext cx="3914775" cy="307777"/>
          </a:xfrm>
          <a:prstGeom prst="rect">
            <a:avLst/>
          </a:prstGeom>
          <a:noFill/>
        </p:spPr>
        <p:txBody>
          <a:bodyPr wrap="square" rtlCol="0">
            <a:spAutoFit/>
          </a:bodyPr>
          <a:lstStyle/>
          <a:p>
            <a:pPr algn="just"/>
            <a:r>
              <a:rPr lang="es-419" sz="1400" dirty="0"/>
              <a:t>Conocer el funcionamiento y la orgánica Municipal </a:t>
            </a:r>
          </a:p>
        </p:txBody>
      </p:sp>
      <p:sp>
        <p:nvSpPr>
          <p:cNvPr id="39" name="CuadroTexto 38">
            <a:extLst>
              <a:ext uri="{FF2B5EF4-FFF2-40B4-BE49-F238E27FC236}">
                <a16:creationId xmlns:a16="http://schemas.microsoft.com/office/drawing/2014/main" id="{517D5932-B36C-4F5F-A50B-0095858E4084}"/>
              </a:ext>
            </a:extLst>
          </p:cNvPr>
          <p:cNvSpPr txBox="1"/>
          <p:nvPr/>
        </p:nvSpPr>
        <p:spPr>
          <a:xfrm>
            <a:off x="8016941" y="1905000"/>
            <a:ext cx="3914775" cy="523220"/>
          </a:xfrm>
          <a:prstGeom prst="rect">
            <a:avLst/>
          </a:prstGeom>
          <a:noFill/>
        </p:spPr>
        <p:txBody>
          <a:bodyPr wrap="square" rtlCol="0">
            <a:spAutoFit/>
          </a:bodyPr>
          <a:lstStyle/>
          <a:p>
            <a:pPr algn="just"/>
            <a:r>
              <a:rPr lang="es-419" sz="1400" dirty="0"/>
              <a:t>Describir la Ley N°18.695 Orgánica Constitucional de Municipalidades </a:t>
            </a:r>
          </a:p>
        </p:txBody>
      </p:sp>
      <p:sp>
        <p:nvSpPr>
          <p:cNvPr id="41" name="CuadroTexto 40">
            <a:extLst>
              <a:ext uri="{FF2B5EF4-FFF2-40B4-BE49-F238E27FC236}">
                <a16:creationId xmlns:a16="http://schemas.microsoft.com/office/drawing/2014/main" id="{1D825C60-5C39-4B5F-BB83-80D00CC3705B}"/>
              </a:ext>
            </a:extLst>
          </p:cNvPr>
          <p:cNvSpPr txBox="1"/>
          <p:nvPr/>
        </p:nvSpPr>
        <p:spPr>
          <a:xfrm>
            <a:off x="7986056" y="2633632"/>
            <a:ext cx="3914775" cy="523220"/>
          </a:xfrm>
          <a:prstGeom prst="rect">
            <a:avLst/>
          </a:prstGeom>
          <a:noFill/>
        </p:spPr>
        <p:txBody>
          <a:bodyPr wrap="square" rtlCol="0">
            <a:spAutoFit/>
          </a:bodyPr>
          <a:lstStyle/>
          <a:p>
            <a:pPr algn="just"/>
            <a:r>
              <a:rPr lang="en-US" sz="1400" dirty="0" err="1"/>
              <a:t>Conocer</a:t>
            </a:r>
            <a:r>
              <a:rPr lang="en-US" sz="1400" dirty="0"/>
              <a:t> la </a:t>
            </a:r>
            <a:r>
              <a:rPr lang="en-US" sz="1400" dirty="0" err="1"/>
              <a:t>definición</a:t>
            </a:r>
            <a:r>
              <a:rPr lang="en-US" sz="1400" dirty="0"/>
              <a:t> y </a:t>
            </a:r>
            <a:r>
              <a:rPr lang="en-US" sz="1400" dirty="0" err="1"/>
              <a:t>misión</a:t>
            </a:r>
            <a:r>
              <a:rPr lang="en-US" sz="1400" dirty="0"/>
              <a:t> del </a:t>
            </a:r>
            <a:r>
              <a:rPr lang="en-US" sz="1400" dirty="0" err="1"/>
              <a:t>Concejo</a:t>
            </a:r>
            <a:r>
              <a:rPr lang="en-US" sz="1400" dirty="0"/>
              <a:t> Municipal </a:t>
            </a:r>
            <a:endParaRPr lang="es-419" sz="1400" dirty="0"/>
          </a:p>
        </p:txBody>
      </p:sp>
      <p:sp>
        <p:nvSpPr>
          <p:cNvPr id="43" name="CuadroTexto 42">
            <a:extLst>
              <a:ext uri="{FF2B5EF4-FFF2-40B4-BE49-F238E27FC236}">
                <a16:creationId xmlns:a16="http://schemas.microsoft.com/office/drawing/2014/main" id="{39A84571-5E1C-445F-814B-204EA8C1A228}"/>
              </a:ext>
            </a:extLst>
          </p:cNvPr>
          <p:cNvSpPr txBox="1"/>
          <p:nvPr/>
        </p:nvSpPr>
        <p:spPr>
          <a:xfrm>
            <a:off x="8034010" y="3371850"/>
            <a:ext cx="3914775" cy="954107"/>
          </a:xfrm>
          <a:prstGeom prst="rect">
            <a:avLst/>
          </a:prstGeom>
          <a:noFill/>
        </p:spPr>
        <p:txBody>
          <a:bodyPr wrap="square" rtlCol="0">
            <a:spAutoFit/>
          </a:bodyPr>
          <a:lstStyle/>
          <a:p>
            <a:pPr algn="just"/>
            <a:r>
              <a:rPr lang="es-419" sz="1400" dirty="0"/>
              <a:t>Las atribuciones del Concejal o Concejala.</a:t>
            </a:r>
          </a:p>
          <a:p>
            <a:pPr algn="just"/>
            <a:r>
              <a:rPr lang="es-419" sz="1400" dirty="0"/>
              <a:t>La Normativa: Las Ordenanzas Municipales</a:t>
            </a:r>
          </a:p>
          <a:p>
            <a:pPr algn="just"/>
            <a:r>
              <a:rPr lang="es-419" sz="1400" dirty="0"/>
              <a:t>La Resolutiva: Acuerdos diversos</a:t>
            </a:r>
          </a:p>
          <a:p>
            <a:pPr algn="just"/>
            <a:r>
              <a:rPr lang="es-419" sz="1400" dirty="0"/>
              <a:t>La Fiscalizadora: La denuncia – La remoción</a:t>
            </a:r>
          </a:p>
        </p:txBody>
      </p:sp>
      <p:pic>
        <p:nvPicPr>
          <p:cNvPr id="3" name="Imagen 2">
            <a:extLst>
              <a:ext uri="{FF2B5EF4-FFF2-40B4-BE49-F238E27FC236}">
                <a16:creationId xmlns:a16="http://schemas.microsoft.com/office/drawing/2014/main" id="{5D7A05D3-CCED-4A73-8688-0CBF2124826E}"/>
              </a:ext>
            </a:extLst>
          </p:cNvPr>
          <p:cNvPicPr>
            <a:picLocks noChangeAspect="1"/>
          </p:cNvPicPr>
          <p:nvPr/>
        </p:nvPicPr>
        <p:blipFill>
          <a:blip r:embed="rId6"/>
          <a:stretch>
            <a:fillRect/>
          </a:stretch>
        </p:blipFill>
        <p:spPr>
          <a:xfrm>
            <a:off x="752364" y="605938"/>
            <a:ext cx="4932091" cy="969348"/>
          </a:xfrm>
          <a:prstGeom prst="rect">
            <a:avLst/>
          </a:prstGeom>
        </p:spPr>
      </p:pic>
      <p:pic>
        <p:nvPicPr>
          <p:cNvPr id="4" name="Imagen 3">
            <a:extLst>
              <a:ext uri="{FF2B5EF4-FFF2-40B4-BE49-F238E27FC236}">
                <a16:creationId xmlns:a16="http://schemas.microsoft.com/office/drawing/2014/main" id="{1B823217-3BAF-4C67-AF09-2A1C49BC276C}"/>
              </a:ext>
            </a:extLst>
          </p:cNvPr>
          <p:cNvPicPr>
            <a:picLocks noChangeAspect="1"/>
          </p:cNvPicPr>
          <p:nvPr/>
        </p:nvPicPr>
        <p:blipFill>
          <a:blip r:embed="rId7"/>
          <a:stretch>
            <a:fillRect/>
          </a:stretch>
        </p:blipFill>
        <p:spPr>
          <a:xfrm>
            <a:off x="518921" y="1303324"/>
            <a:ext cx="5870957" cy="1755800"/>
          </a:xfrm>
          <a:prstGeom prst="rect">
            <a:avLst/>
          </a:prstGeom>
        </p:spPr>
      </p:pic>
    </p:spTree>
    <p:extLst>
      <p:ext uri="{BB962C8B-B14F-4D97-AF65-F5344CB8AC3E}">
        <p14:creationId xmlns:p14="http://schemas.microsoft.com/office/powerpoint/2010/main" val="103210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sng" strike="noStrike" kern="1200" cap="none" spc="0" normalizeH="0" baseline="0" noProof="0" dirty="0">
                <a:ln>
                  <a:noFill/>
                </a:ln>
                <a:solidFill>
                  <a:prstClr val="white"/>
                </a:solidFill>
                <a:effectLst/>
                <a:uLnTx/>
                <a:uFillTx/>
                <a:latin typeface="Raleway" panose="020B0503030101060003" pitchFamily="34" charset="0"/>
                <a:ea typeface="+mn-ea"/>
                <a:cs typeface="+mn-cs"/>
              </a:rPr>
              <a:t>Las unidades municipales y su relación con el Concejo</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6787664"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La Secretaría Comunal de Planificación (Art. 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SECPLA o SECPLAN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Tiene, entre otras, la función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Asesoría del Alcalde y del Concejo, en materias de estudios y evaluación, propias de las competencias de ambos órganos municipales.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Sirve de Secretaría Técnica permanente del Alcalde y del Concejo en la formulación de la estrategia municipal, como asimismo de las políticas, planes, programas y proyectos de desarrollo de la comuna;</a:t>
            </a: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8704328" y="-203682"/>
            <a:ext cx="4454395"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ChangeAspect="1"/>
          </p:cNvPicPr>
          <p:nvPr/>
        </p:nvPicPr>
        <p:blipFill>
          <a:blip r:embed="rId4"/>
          <a:stretch>
            <a:fillRect/>
          </a:stretch>
        </p:blipFill>
        <p:spPr>
          <a:xfrm>
            <a:off x="9814993" y="-108109"/>
            <a:ext cx="2044827" cy="1681199"/>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8816453" y="4663386"/>
            <a:ext cx="3318985" cy="1621686"/>
          </a:xfrm>
          <a:prstGeom prst="rect">
            <a:avLst/>
          </a:prstGeom>
        </p:spPr>
      </p:pic>
    </p:spTree>
    <p:extLst>
      <p:ext uri="{BB962C8B-B14F-4D97-AF65-F5344CB8AC3E}">
        <p14:creationId xmlns:p14="http://schemas.microsoft.com/office/powerpoint/2010/main" val="197892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sng" strike="noStrike" kern="1200" cap="none" spc="0" normalizeH="0" baseline="0" noProof="0" dirty="0">
                <a:ln>
                  <a:noFill/>
                </a:ln>
                <a:solidFill>
                  <a:prstClr val="white"/>
                </a:solidFill>
                <a:effectLst/>
                <a:uLnTx/>
                <a:uFillTx/>
                <a:latin typeface="Raleway" panose="020B0503030101060003" pitchFamily="34" charset="0"/>
                <a:ea typeface="+mn-ea"/>
                <a:cs typeface="+mn-cs"/>
              </a:rPr>
              <a:t>Las unidades municipales y su relación con el Concejo</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6787664"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anose="020F0502020204030204"/>
                <a:ea typeface="+mn-ea"/>
                <a:cs typeface="+mn-cs"/>
              </a:rPr>
              <a:t>La Secretaría Comunal de Planificación (Art. 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Evalúa el cumplimiento de los planes, programas, proyectos, inversiones y el presupuesto municipal, e informar sobre estas materias al Concejo, a lo menos semestralmente;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Tener adscrito a un Asesor Urbanista, quien asesora al Alcalde y al Concejo en la promoción del desarrollo urbano</a:t>
            </a: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8704328" y="-203682"/>
            <a:ext cx="4454395"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ChangeAspect="1"/>
          </p:cNvPicPr>
          <p:nvPr/>
        </p:nvPicPr>
        <p:blipFill>
          <a:blip r:embed="rId4"/>
          <a:stretch>
            <a:fillRect/>
          </a:stretch>
        </p:blipFill>
        <p:spPr>
          <a:xfrm>
            <a:off x="9814993" y="-108109"/>
            <a:ext cx="2044827" cy="1681199"/>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8816453" y="4663386"/>
            <a:ext cx="3318985" cy="1621686"/>
          </a:xfrm>
          <a:prstGeom prst="rect">
            <a:avLst/>
          </a:prstGeom>
        </p:spPr>
      </p:pic>
    </p:spTree>
    <p:extLst>
      <p:ext uri="{BB962C8B-B14F-4D97-AF65-F5344CB8AC3E}">
        <p14:creationId xmlns:p14="http://schemas.microsoft.com/office/powerpoint/2010/main" val="3125383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sng" strike="noStrike" kern="1200" cap="none" spc="0" normalizeH="0" baseline="0" noProof="0" dirty="0">
                <a:ln>
                  <a:noFill/>
                </a:ln>
                <a:solidFill>
                  <a:prstClr val="white"/>
                </a:solidFill>
                <a:effectLst/>
                <a:uLnTx/>
                <a:uFillTx/>
                <a:latin typeface="Raleway" panose="020B0503030101060003" pitchFamily="34" charset="0"/>
                <a:ea typeface="+mn-ea"/>
                <a:cs typeface="+mn-cs"/>
              </a:rPr>
              <a:t>Las unidades municipales y su relación con el Concejo</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6787664"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La unidad de Desarrollo Comunitario (DIDECO)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 (Art. 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Tiene, entre otras, la función 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Asesorar al Alcalde y al Concejo en la promoción del desarrollo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rPr>
              <a:t>Comunitario.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8704328" y="-203682"/>
            <a:ext cx="4454395"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p:cNvPicPr>
            <a:picLocks noChangeAspect="1"/>
          </p:cNvPicPr>
          <p:nvPr/>
        </p:nvPicPr>
        <p:blipFill>
          <a:blip r:embed="rId4"/>
          <a:stretch>
            <a:fillRect/>
          </a:stretch>
        </p:blipFill>
        <p:spPr>
          <a:xfrm>
            <a:off x="9814993" y="-108109"/>
            <a:ext cx="2044827" cy="1681199"/>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8816453" y="4663386"/>
            <a:ext cx="3318985" cy="1621686"/>
          </a:xfrm>
          <a:prstGeom prst="rect">
            <a:avLst/>
          </a:prstGeom>
        </p:spPr>
      </p:pic>
    </p:spTree>
    <p:extLst>
      <p:ext uri="{BB962C8B-B14F-4D97-AF65-F5344CB8AC3E}">
        <p14:creationId xmlns:p14="http://schemas.microsoft.com/office/powerpoint/2010/main" val="1188998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algn="ctr"/>
            <a:r>
              <a:rPr lang="es-ES" sz="2800" b="1" u="sng" dirty="0">
                <a:solidFill>
                  <a:schemeClr val="bg1"/>
                </a:solidFill>
                <a:latin typeface="Raleway" panose="020B0503030101060003" pitchFamily="34" charset="0"/>
              </a:rPr>
              <a:t>Las unidades municipales y su relación con el Concejo</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6787664" cy="4154984"/>
          </a:xfrm>
          <a:prstGeom prst="rect">
            <a:avLst/>
          </a:prstGeom>
          <a:noFill/>
        </p:spPr>
        <p:txBody>
          <a:bodyPr wrap="square" rtlCol="0">
            <a:spAutoFit/>
          </a:bodyPr>
          <a:lstStyle/>
          <a:p>
            <a:pPr algn="ctr"/>
            <a:r>
              <a:rPr lang="es-CL" sz="2400" dirty="0">
                <a:solidFill>
                  <a:schemeClr val="bg1"/>
                </a:solidFill>
              </a:rPr>
              <a:t>La unidad encargada de Administración y Finanzas </a:t>
            </a:r>
          </a:p>
          <a:p>
            <a:pPr algn="ctr"/>
            <a:r>
              <a:rPr lang="es-CL" sz="2400" dirty="0">
                <a:solidFill>
                  <a:schemeClr val="bg1"/>
                </a:solidFill>
              </a:rPr>
              <a:t>(DAF)</a:t>
            </a:r>
          </a:p>
          <a:p>
            <a:pPr algn="ctr"/>
            <a:r>
              <a:rPr lang="es-CL" sz="1600" dirty="0">
                <a:solidFill>
                  <a:schemeClr val="bg1"/>
                </a:solidFill>
              </a:rPr>
              <a:t>(Art. 27)</a:t>
            </a:r>
          </a:p>
          <a:p>
            <a:pPr algn="ctr"/>
            <a:endParaRPr lang="es-CL" sz="2400" dirty="0">
              <a:solidFill>
                <a:schemeClr val="bg1"/>
              </a:solidFill>
            </a:endParaRPr>
          </a:p>
          <a:p>
            <a:pPr algn="ctr"/>
            <a:r>
              <a:rPr lang="es-CL" sz="2400" dirty="0">
                <a:solidFill>
                  <a:schemeClr val="bg1"/>
                </a:solidFill>
              </a:rPr>
              <a:t>Tiene, entre otras, la función de:</a:t>
            </a:r>
          </a:p>
          <a:p>
            <a:pPr algn="ctr"/>
            <a:endParaRPr lang="es-CL" sz="2400" dirty="0">
              <a:solidFill>
                <a:schemeClr val="bg1"/>
              </a:solidFill>
            </a:endParaRPr>
          </a:p>
          <a:p>
            <a:pPr algn="ctr"/>
            <a:r>
              <a:rPr lang="es-CL" sz="2400" dirty="0">
                <a:solidFill>
                  <a:schemeClr val="bg1"/>
                </a:solidFill>
              </a:rPr>
              <a:t>Informar trimestralmente al Concejo sobre el detalle mensual de los pasivos acumulados desglosando las cuentas por pagar por el municipio y las corporaciones municipales.</a:t>
            </a:r>
          </a:p>
          <a:p>
            <a:pPr algn="ctr"/>
            <a:endParaRPr lang="es-CL" sz="2400" dirty="0">
              <a:solidFill>
                <a:schemeClr val="bg1"/>
              </a:solidFill>
            </a:endParaRP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8704328" y="-203682"/>
            <a:ext cx="4454395"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Imagen 3"/>
          <p:cNvPicPr>
            <a:picLocks noChangeAspect="1"/>
          </p:cNvPicPr>
          <p:nvPr/>
        </p:nvPicPr>
        <p:blipFill>
          <a:blip r:embed="rId4"/>
          <a:stretch>
            <a:fillRect/>
          </a:stretch>
        </p:blipFill>
        <p:spPr>
          <a:xfrm>
            <a:off x="9814993" y="-108109"/>
            <a:ext cx="2044827" cy="1681199"/>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8816453" y="4663386"/>
            <a:ext cx="3318985" cy="1621686"/>
          </a:xfrm>
          <a:prstGeom prst="rect">
            <a:avLst/>
          </a:prstGeom>
        </p:spPr>
      </p:pic>
    </p:spTree>
    <p:extLst>
      <p:ext uri="{BB962C8B-B14F-4D97-AF65-F5344CB8AC3E}">
        <p14:creationId xmlns:p14="http://schemas.microsoft.com/office/powerpoint/2010/main" val="1582619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algn="ctr"/>
            <a:r>
              <a:rPr lang="es-ES" sz="2800" b="1" u="sng" dirty="0">
                <a:solidFill>
                  <a:schemeClr val="bg1"/>
                </a:solidFill>
                <a:latin typeface="Raleway" panose="020B0503030101060003" pitchFamily="34" charset="0"/>
              </a:rPr>
              <a:t>Las unidades municipales y su relación con el Concejo</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6787664" cy="3046988"/>
          </a:xfrm>
          <a:prstGeom prst="rect">
            <a:avLst/>
          </a:prstGeom>
          <a:noFill/>
        </p:spPr>
        <p:txBody>
          <a:bodyPr wrap="square" rtlCol="0">
            <a:spAutoFit/>
          </a:bodyPr>
          <a:lstStyle/>
          <a:p>
            <a:pPr algn="ctr"/>
            <a:r>
              <a:rPr lang="es-CL" sz="3200" dirty="0">
                <a:solidFill>
                  <a:schemeClr val="bg1"/>
                </a:solidFill>
              </a:rPr>
              <a:t>La unidad de Asesoría Jurídica (Art. 28)</a:t>
            </a:r>
          </a:p>
          <a:p>
            <a:pPr algn="ctr"/>
            <a:endParaRPr lang="es-CL" sz="3200" dirty="0">
              <a:solidFill>
                <a:schemeClr val="bg1"/>
              </a:solidFill>
            </a:endParaRPr>
          </a:p>
          <a:p>
            <a:pPr algn="ctr"/>
            <a:r>
              <a:rPr lang="es-CL" sz="3200" dirty="0">
                <a:solidFill>
                  <a:schemeClr val="bg1"/>
                </a:solidFill>
              </a:rPr>
              <a:t>Tiene, entre otras, la función de:</a:t>
            </a:r>
          </a:p>
          <a:p>
            <a:pPr algn="ctr"/>
            <a:endParaRPr lang="es-CL" sz="3200" dirty="0">
              <a:solidFill>
                <a:schemeClr val="bg1"/>
              </a:solidFill>
            </a:endParaRPr>
          </a:p>
          <a:p>
            <a:pPr algn="ctr"/>
            <a:r>
              <a:rPr lang="es-CL" sz="3200" dirty="0">
                <a:solidFill>
                  <a:schemeClr val="bg1"/>
                </a:solidFill>
              </a:rPr>
              <a:t>Prestar apoyo en materias legales al Alcalde y al Concejo</a:t>
            </a: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8704328" y="-203682"/>
            <a:ext cx="4454395"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Imagen 3"/>
          <p:cNvPicPr>
            <a:picLocks noChangeAspect="1"/>
          </p:cNvPicPr>
          <p:nvPr/>
        </p:nvPicPr>
        <p:blipFill>
          <a:blip r:embed="rId4"/>
          <a:stretch>
            <a:fillRect/>
          </a:stretch>
        </p:blipFill>
        <p:spPr>
          <a:xfrm>
            <a:off x="9814993" y="-108109"/>
            <a:ext cx="2044827" cy="1681199"/>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8816453" y="4663386"/>
            <a:ext cx="3318985" cy="1621686"/>
          </a:xfrm>
          <a:prstGeom prst="rect">
            <a:avLst/>
          </a:prstGeom>
        </p:spPr>
      </p:pic>
    </p:spTree>
    <p:extLst>
      <p:ext uri="{BB962C8B-B14F-4D97-AF65-F5344CB8AC3E}">
        <p14:creationId xmlns:p14="http://schemas.microsoft.com/office/powerpoint/2010/main" val="48062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algn="ctr"/>
            <a:r>
              <a:rPr lang="es-ES" sz="2800" b="1" u="sng" dirty="0">
                <a:solidFill>
                  <a:schemeClr val="bg1"/>
                </a:solidFill>
                <a:latin typeface="Raleway" panose="020B0503030101060003" pitchFamily="34" charset="0"/>
              </a:rPr>
              <a:t>Las unidades municipales y su relación con el Concejo</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6787664" cy="6294031"/>
          </a:xfrm>
          <a:prstGeom prst="rect">
            <a:avLst/>
          </a:prstGeom>
          <a:noFill/>
        </p:spPr>
        <p:txBody>
          <a:bodyPr wrap="square" rtlCol="0">
            <a:spAutoFit/>
          </a:bodyPr>
          <a:lstStyle/>
          <a:p>
            <a:pPr algn="ctr"/>
            <a:r>
              <a:rPr lang="es-CL" sz="2800" dirty="0">
                <a:solidFill>
                  <a:schemeClr val="bg1"/>
                </a:solidFill>
              </a:rPr>
              <a:t>La unidad encargada del Control (Art. 29)</a:t>
            </a:r>
          </a:p>
          <a:p>
            <a:pPr algn="ctr"/>
            <a:endParaRPr lang="es-CL" sz="2800" dirty="0">
              <a:solidFill>
                <a:schemeClr val="bg1"/>
              </a:solidFill>
            </a:endParaRPr>
          </a:p>
          <a:p>
            <a:pPr algn="ctr"/>
            <a:r>
              <a:rPr lang="es-CL" sz="2800" dirty="0">
                <a:solidFill>
                  <a:schemeClr val="bg1"/>
                </a:solidFill>
              </a:rPr>
              <a:t>Tiene, entre otras, la función de:</a:t>
            </a:r>
          </a:p>
          <a:p>
            <a:pPr algn="ctr"/>
            <a:endParaRPr lang="es-CL" sz="2800" dirty="0">
              <a:solidFill>
                <a:schemeClr val="bg1"/>
              </a:solidFill>
            </a:endParaRPr>
          </a:p>
          <a:p>
            <a:pPr algn="ctr"/>
            <a:r>
              <a:rPr lang="es-CL" sz="2800" dirty="0">
                <a:solidFill>
                  <a:schemeClr val="bg1"/>
                </a:solidFill>
              </a:rPr>
              <a:t>Informar al Concejo los actos municipales que estime ilegales y que ha representado al Alcalde.</a:t>
            </a:r>
          </a:p>
          <a:p>
            <a:pPr algn="ctr"/>
            <a:endParaRPr lang="es-CL" sz="2800" dirty="0">
              <a:solidFill>
                <a:schemeClr val="bg1"/>
              </a:solidFill>
            </a:endParaRPr>
          </a:p>
          <a:p>
            <a:pPr algn="ctr"/>
            <a:r>
              <a:rPr lang="es-CL" sz="2800" dirty="0">
                <a:solidFill>
                  <a:schemeClr val="bg1"/>
                </a:solidFill>
              </a:rPr>
              <a:t>Colaborar directamente con el Concejo para el ejercicio de sus funciones fiscalizadoras. </a:t>
            </a:r>
          </a:p>
          <a:p>
            <a:pPr algn="ctr"/>
            <a:endParaRPr lang="es-CL" sz="2800" dirty="0">
              <a:solidFill>
                <a:schemeClr val="bg1"/>
              </a:solidFill>
            </a:endParaRPr>
          </a:p>
          <a:p>
            <a:pPr algn="ctr"/>
            <a:r>
              <a:rPr lang="es-CL" sz="2800" dirty="0">
                <a:solidFill>
                  <a:schemeClr val="bg1"/>
                </a:solidFill>
              </a:rPr>
              <a:t>Emitir un informe trimestral acerca del estado de avance del ejercicio programático presupuestario, que hará llegar al Concejo.</a:t>
            </a:r>
          </a:p>
          <a:p>
            <a:pPr algn="ctr"/>
            <a:endParaRPr lang="es-CL" sz="1100" dirty="0">
              <a:solidFill>
                <a:schemeClr val="bg1"/>
              </a:solidFill>
            </a:endParaRP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8704328" y="-203682"/>
            <a:ext cx="4454395"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Imagen 3"/>
          <p:cNvPicPr>
            <a:picLocks noChangeAspect="1"/>
          </p:cNvPicPr>
          <p:nvPr/>
        </p:nvPicPr>
        <p:blipFill>
          <a:blip r:embed="rId4"/>
          <a:stretch>
            <a:fillRect/>
          </a:stretch>
        </p:blipFill>
        <p:spPr>
          <a:xfrm>
            <a:off x="9814993" y="-108109"/>
            <a:ext cx="2044827" cy="1681199"/>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8816453" y="4663386"/>
            <a:ext cx="3318985" cy="1621686"/>
          </a:xfrm>
          <a:prstGeom prst="rect">
            <a:avLst/>
          </a:prstGeom>
        </p:spPr>
      </p:pic>
    </p:spTree>
    <p:extLst>
      <p:ext uri="{BB962C8B-B14F-4D97-AF65-F5344CB8AC3E}">
        <p14:creationId xmlns:p14="http://schemas.microsoft.com/office/powerpoint/2010/main" val="67623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algn="ctr"/>
            <a:r>
              <a:rPr lang="es-ES" sz="2800" b="1" u="sng" dirty="0">
                <a:solidFill>
                  <a:schemeClr val="bg1"/>
                </a:solidFill>
                <a:latin typeface="Raleway" panose="020B0503030101060003" pitchFamily="34" charset="0"/>
              </a:rPr>
              <a:t>Las unidades municipales y su relación con el Concejo</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6787664" cy="4462760"/>
          </a:xfrm>
          <a:prstGeom prst="rect">
            <a:avLst/>
          </a:prstGeom>
          <a:noFill/>
        </p:spPr>
        <p:txBody>
          <a:bodyPr wrap="square" rtlCol="0">
            <a:spAutoFit/>
          </a:bodyPr>
          <a:lstStyle/>
          <a:p>
            <a:pPr algn="ctr"/>
            <a:r>
              <a:rPr lang="es-CL" dirty="0">
                <a:solidFill>
                  <a:schemeClr val="bg1"/>
                </a:solidFill>
              </a:rPr>
              <a:t>La unidad encargada del Control (Art. 29)</a:t>
            </a:r>
          </a:p>
          <a:p>
            <a:pPr algn="ctr"/>
            <a:endParaRPr lang="es-CL" sz="1100" dirty="0">
              <a:solidFill>
                <a:schemeClr val="bg1"/>
              </a:solidFill>
            </a:endParaRPr>
          </a:p>
          <a:p>
            <a:pPr algn="ctr"/>
            <a:endParaRPr lang="es-CL" sz="1100" dirty="0">
              <a:solidFill>
                <a:schemeClr val="bg1"/>
              </a:solidFill>
            </a:endParaRPr>
          </a:p>
          <a:p>
            <a:pPr algn="ctr"/>
            <a:r>
              <a:rPr lang="es-CL" sz="2000" dirty="0">
                <a:solidFill>
                  <a:schemeClr val="bg1"/>
                </a:solidFill>
              </a:rPr>
              <a:t>Asimismo, debe informar, también trimestralmente:</a:t>
            </a:r>
          </a:p>
          <a:p>
            <a:pPr algn="ctr"/>
            <a:r>
              <a:rPr lang="es-CL" sz="2800" dirty="0">
                <a:solidFill>
                  <a:schemeClr val="bg1"/>
                </a:solidFill>
              </a:rPr>
              <a:t>- 	Sobre el estado de cumplimiento de los pagos por concepto de cotizaciones previsionales de los funcionarios municipales y de los trabajadores que se desempeñan en servicios incorporados a la gestión municipal, administrados directamente por la municipalidad o a través de corporaciones municipales.</a:t>
            </a: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8704328" y="-203682"/>
            <a:ext cx="4454395"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Imagen 3"/>
          <p:cNvPicPr>
            <a:picLocks noChangeAspect="1"/>
          </p:cNvPicPr>
          <p:nvPr/>
        </p:nvPicPr>
        <p:blipFill>
          <a:blip r:embed="rId4"/>
          <a:stretch>
            <a:fillRect/>
          </a:stretch>
        </p:blipFill>
        <p:spPr>
          <a:xfrm>
            <a:off x="9814993" y="-108109"/>
            <a:ext cx="2044827" cy="1681199"/>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8816453" y="4663386"/>
            <a:ext cx="3318985" cy="1621686"/>
          </a:xfrm>
          <a:prstGeom prst="rect">
            <a:avLst/>
          </a:prstGeom>
        </p:spPr>
      </p:pic>
    </p:spTree>
    <p:extLst>
      <p:ext uri="{BB962C8B-B14F-4D97-AF65-F5344CB8AC3E}">
        <p14:creationId xmlns:p14="http://schemas.microsoft.com/office/powerpoint/2010/main" val="924463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algn="ctr"/>
            <a:r>
              <a:rPr lang="es-ES" sz="2800" b="1" u="sng" dirty="0">
                <a:solidFill>
                  <a:schemeClr val="bg1"/>
                </a:solidFill>
                <a:latin typeface="Raleway" panose="020B0503030101060003" pitchFamily="34" charset="0"/>
              </a:rPr>
              <a:t>Las unidades municipales y su relación con el Concejo</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6787664" cy="5016758"/>
          </a:xfrm>
          <a:prstGeom prst="rect">
            <a:avLst/>
          </a:prstGeom>
          <a:noFill/>
        </p:spPr>
        <p:txBody>
          <a:bodyPr wrap="square" rtlCol="0">
            <a:spAutoFit/>
          </a:bodyPr>
          <a:lstStyle/>
          <a:p>
            <a:pPr algn="ctr"/>
            <a:r>
              <a:rPr lang="es-CL" dirty="0">
                <a:solidFill>
                  <a:schemeClr val="bg1"/>
                </a:solidFill>
              </a:rPr>
              <a:t>La unidad encargada del Control (Art. 29)</a:t>
            </a:r>
          </a:p>
          <a:p>
            <a:pPr algn="ctr"/>
            <a:endParaRPr lang="es-CL" sz="1100" dirty="0">
              <a:solidFill>
                <a:schemeClr val="bg1"/>
              </a:solidFill>
            </a:endParaRPr>
          </a:p>
          <a:p>
            <a:pPr algn="ctr"/>
            <a:r>
              <a:rPr lang="es-CL" sz="2800" dirty="0">
                <a:solidFill>
                  <a:schemeClr val="bg1"/>
                </a:solidFill>
              </a:rPr>
              <a:t>De los aportes que la municipalidad debe efectuar al Fondo Común municipal.</a:t>
            </a:r>
          </a:p>
          <a:p>
            <a:pPr algn="ctr"/>
            <a:endParaRPr lang="es-CL" sz="2800" dirty="0">
              <a:solidFill>
                <a:schemeClr val="bg1"/>
              </a:solidFill>
            </a:endParaRPr>
          </a:p>
          <a:p>
            <a:pPr algn="ctr"/>
            <a:r>
              <a:rPr lang="es-CL" sz="2800" dirty="0">
                <a:solidFill>
                  <a:schemeClr val="bg1"/>
                </a:solidFill>
              </a:rPr>
              <a:t>- 	El estado de cumplimiento de los pagos por concepto de asignaciones de perfeccionamiento docente. </a:t>
            </a:r>
          </a:p>
          <a:p>
            <a:pPr algn="ctr"/>
            <a:endParaRPr lang="es-CL" sz="2800" dirty="0">
              <a:solidFill>
                <a:schemeClr val="bg1"/>
              </a:solidFill>
            </a:endParaRPr>
          </a:p>
          <a:p>
            <a:pPr algn="ctr"/>
            <a:r>
              <a:rPr lang="es-CL" sz="2800" dirty="0">
                <a:solidFill>
                  <a:schemeClr val="bg1"/>
                </a:solidFill>
              </a:rPr>
              <a:t>Asesorar al Concejo en la definición y evaluación de la auditoría externa que aquél puede requerir en virtud de esta ley.</a:t>
            </a:r>
          </a:p>
          <a:p>
            <a:pPr algn="ctr"/>
            <a:endParaRPr lang="es-CL" sz="1100" dirty="0">
              <a:solidFill>
                <a:schemeClr val="bg1"/>
              </a:solidFill>
            </a:endParaRP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8704328" y="-203682"/>
            <a:ext cx="4454395"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Imagen 3"/>
          <p:cNvPicPr>
            <a:picLocks noChangeAspect="1"/>
          </p:cNvPicPr>
          <p:nvPr/>
        </p:nvPicPr>
        <p:blipFill>
          <a:blip r:embed="rId4"/>
          <a:stretch>
            <a:fillRect/>
          </a:stretch>
        </p:blipFill>
        <p:spPr>
          <a:xfrm>
            <a:off x="9814993" y="-108109"/>
            <a:ext cx="2044827" cy="1681199"/>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8816453" y="4663386"/>
            <a:ext cx="3318985" cy="1621686"/>
          </a:xfrm>
          <a:prstGeom prst="rect">
            <a:avLst/>
          </a:prstGeom>
        </p:spPr>
      </p:pic>
    </p:spTree>
    <p:extLst>
      <p:ext uri="{BB962C8B-B14F-4D97-AF65-F5344CB8AC3E}">
        <p14:creationId xmlns:p14="http://schemas.microsoft.com/office/powerpoint/2010/main" val="726008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algn="ctr"/>
            <a:r>
              <a:rPr lang="es-ES" sz="2800" b="1" u="sng" dirty="0">
                <a:solidFill>
                  <a:schemeClr val="bg1"/>
                </a:solidFill>
                <a:latin typeface="Raleway" panose="020B0503030101060003" pitchFamily="34" charset="0"/>
              </a:rPr>
              <a:t>Las unidades municipales y su relación con el Concejo</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6787664" cy="3862596"/>
          </a:xfrm>
          <a:prstGeom prst="rect">
            <a:avLst/>
          </a:prstGeom>
          <a:noFill/>
        </p:spPr>
        <p:txBody>
          <a:bodyPr wrap="square" rtlCol="0">
            <a:spAutoFit/>
          </a:bodyPr>
          <a:lstStyle/>
          <a:p>
            <a:pPr algn="ctr"/>
            <a:r>
              <a:rPr lang="es-CL" dirty="0">
                <a:solidFill>
                  <a:schemeClr val="bg1"/>
                </a:solidFill>
              </a:rPr>
              <a:t>La unidad encargada del Control (Art. 29)</a:t>
            </a:r>
          </a:p>
          <a:p>
            <a:pPr algn="ctr"/>
            <a:endParaRPr lang="es-CL" sz="1100" dirty="0">
              <a:solidFill>
                <a:schemeClr val="bg1"/>
              </a:solidFill>
            </a:endParaRPr>
          </a:p>
          <a:p>
            <a:pPr algn="ctr"/>
            <a:r>
              <a:rPr lang="es-CL" sz="2400" dirty="0">
                <a:solidFill>
                  <a:schemeClr val="bg1"/>
                </a:solidFill>
              </a:rPr>
              <a:t>Dictamen </a:t>
            </a:r>
            <a:r>
              <a:rPr lang="es-CL" sz="2400" dirty="0" err="1">
                <a:solidFill>
                  <a:schemeClr val="bg1"/>
                </a:solidFill>
              </a:rPr>
              <a:t>N°</a:t>
            </a:r>
            <a:r>
              <a:rPr lang="es-CL" sz="2400" dirty="0">
                <a:solidFill>
                  <a:schemeClr val="bg1"/>
                </a:solidFill>
              </a:rPr>
              <a:t> 52.599, de noviembre 10 de 2008, de la Contraloría General de la República</a:t>
            </a:r>
          </a:p>
          <a:p>
            <a:pPr algn="ctr"/>
            <a:endParaRPr lang="es-CL" sz="2400" dirty="0">
              <a:solidFill>
                <a:schemeClr val="bg1"/>
              </a:solidFill>
            </a:endParaRPr>
          </a:p>
          <a:p>
            <a:pPr algn="ctr"/>
            <a:r>
              <a:rPr lang="es-CL" sz="2400" dirty="0">
                <a:solidFill>
                  <a:schemeClr val="bg1"/>
                </a:solidFill>
              </a:rPr>
              <a:t>Los concejales están legalmente habilitados individualmente, conforme al artículo 29, letra d), de la Ley N°18.695, para solicitar al Director de Control informes en forma previa a emitir su resolución sobre los proyectos de modificación presupuestaria que presente el alcalde.</a:t>
            </a: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8704328" y="-203682"/>
            <a:ext cx="4454395"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Imagen 3"/>
          <p:cNvPicPr>
            <a:picLocks noChangeAspect="1"/>
          </p:cNvPicPr>
          <p:nvPr/>
        </p:nvPicPr>
        <p:blipFill>
          <a:blip r:embed="rId4"/>
          <a:stretch>
            <a:fillRect/>
          </a:stretch>
        </p:blipFill>
        <p:spPr>
          <a:xfrm>
            <a:off x="9814993" y="-108109"/>
            <a:ext cx="2044827" cy="1681199"/>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8816453" y="4663386"/>
            <a:ext cx="3318985" cy="1621686"/>
          </a:xfrm>
          <a:prstGeom prst="rect">
            <a:avLst/>
          </a:prstGeom>
        </p:spPr>
      </p:pic>
    </p:spTree>
    <p:extLst>
      <p:ext uri="{BB962C8B-B14F-4D97-AF65-F5344CB8AC3E}">
        <p14:creationId xmlns:p14="http://schemas.microsoft.com/office/powerpoint/2010/main" val="1968526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0633-6C22-4F84-B4D1-39021E29924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47B3D8F1-CB37-47CE-8440-56FC160D9F40}"/>
              </a:ext>
            </a:extLst>
          </p:cNvPr>
          <p:cNvSpPr>
            <a:spLocks noGrp="1"/>
          </p:cNvSpPr>
          <p:nvPr>
            <p:ph idx="1"/>
          </p:nvPr>
        </p:nvSpPr>
        <p:spPr/>
        <p:txBody>
          <a:bodyPr/>
          <a:lstStyle/>
          <a:p>
            <a:endParaRPr lang="es-419"/>
          </a:p>
        </p:txBody>
      </p:sp>
      <p:pic>
        <p:nvPicPr>
          <p:cNvPr id="5" name="Gráfico 4">
            <a:extLst>
              <a:ext uri="{FF2B5EF4-FFF2-40B4-BE49-F238E27FC236}">
                <a16:creationId xmlns:a16="http://schemas.microsoft.com/office/drawing/2014/main" id="{5A00012C-A238-434C-815E-C3F41AEC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23" y="0"/>
            <a:ext cx="12192000" cy="6858000"/>
          </a:xfrm>
          <a:prstGeom prst="rect">
            <a:avLst/>
          </a:prstGeom>
        </p:spPr>
      </p:pic>
      <p:sp>
        <p:nvSpPr>
          <p:cNvPr id="13" name="CuadroTexto 12">
            <a:extLst>
              <a:ext uri="{FF2B5EF4-FFF2-40B4-BE49-F238E27FC236}">
                <a16:creationId xmlns:a16="http://schemas.microsoft.com/office/drawing/2014/main" id="{07C79FAD-85C7-444E-B891-46AA7DFBA045}"/>
              </a:ext>
            </a:extLst>
          </p:cNvPr>
          <p:cNvSpPr txBox="1"/>
          <p:nvPr/>
        </p:nvSpPr>
        <p:spPr>
          <a:xfrm>
            <a:off x="702944" y="571457"/>
            <a:ext cx="6062663" cy="954107"/>
          </a:xfrm>
          <a:prstGeom prst="rect">
            <a:avLst/>
          </a:prstGeom>
          <a:noFill/>
        </p:spPr>
        <p:txBody>
          <a:bodyPr wrap="square" rtlCol="0">
            <a:spAutoFit/>
          </a:bodyPr>
          <a:lstStyle/>
          <a:p>
            <a:pPr algn="ctr"/>
            <a:r>
              <a:rPr lang="es-ES" sz="2800" b="1" u="sng" dirty="0">
                <a:solidFill>
                  <a:schemeClr val="bg1"/>
                </a:solidFill>
                <a:latin typeface="Raleway" panose="020B0503030101060003" pitchFamily="34" charset="0"/>
              </a:rPr>
              <a:t>Las unidades municipales y su relación con el Concejo</a:t>
            </a:r>
          </a:p>
        </p:txBody>
      </p:sp>
      <p:sp>
        <p:nvSpPr>
          <p:cNvPr id="15" name="CuadroTexto 14">
            <a:extLst>
              <a:ext uri="{FF2B5EF4-FFF2-40B4-BE49-F238E27FC236}">
                <a16:creationId xmlns:a16="http://schemas.microsoft.com/office/drawing/2014/main" id="{53A7398F-317F-4ACF-AD07-0550DB3D4532}"/>
              </a:ext>
            </a:extLst>
          </p:cNvPr>
          <p:cNvSpPr txBox="1"/>
          <p:nvPr/>
        </p:nvSpPr>
        <p:spPr>
          <a:xfrm>
            <a:off x="827868" y="2078160"/>
            <a:ext cx="6787664" cy="4955203"/>
          </a:xfrm>
          <a:prstGeom prst="rect">
            <a:avLst/>
          </a:prstGeom>
          <a:noFill/>
        </p:spPr>
        <p:txBody>
          <a:bodyPr wrap="square" rtlCol="0">
            <a:spAutoFit/>
          </a:bodyPr>
          <a:lstStyle/>
          <a:p>
            <a:pPr algn="ctr"/>
            <a:r>
              <a:rPr lang="es-CL" dirty="0">
                <a:solidFill>
                  <a:schemeClr val="bg1"/>
                </a:solidFill>
              </a:rPr>
              <a:t>La unidad encargada del Control (Art. 29)</a:t>
            </a:r>
          </a:p>
          <a:p>
            <a:pPr algn="ctr"/>
            <a:endParaRPr lang="es-CL" sz="1100" dirty="0">
              <a:solidFill>
                <a:schemeClr val="bg1"/>
              </a:solidFill>
            </a:endParaRPr>
          </a:p>
          <a:p>
            <a:pPr algn="ctr"/>
            <a:r>
              <a:rPr lang="es-CL" dirty="0">
                <a:solidFill>
                  <a:schemeClr val="bg1"/>
                </a:solidFill>
              </a:rPr>
              <a:t>Dictamen </a:t>
            </a:r>
            <a:r>
              <a:rPr lang="es-CL" dirty="0" err="1">
                <a:solidFill>
                  <a:schemeClr val="bg1"/>
                </a:solidFill>
              </a:rPr>
              <a:t>N°</a:t>
            </a:r>
            <a:r>
              <a:rPr lang="es-CL" dirty="0">
                <a:solidFill>
                  <a:schemeClr val="bg1"/>
                </a:solidFill>
              </a:rPr>
              <a:t> 52.599, de noviembre 10 de 2008, de la Contraloría General de la República</a:t>
            </a:r>
          </a:p>
          <a:p>
            <a:pPr algn="ctr"/>
            <a:endParaRPr lang="es-CL" sz="2400" dirty="0">
              <a:solidFill>
                <a:schemeClr val="bg1"/>
              </a:solidFill>
            </a:endParaRPr>
          </a:p>
          <a:p>
            <a:pPr algn="ctr"/>
            <a:r>
              <a:rPr lang="es-CL" sz="2400" dirty="0">
                <a:solidFill>
                  <a:schemeClr val="bg1"/>
                </a:solidFill>
              </a:rPr>
              <a:t>El mismo Dictamen, agrega: </a:t>
            </a:r>
          </a:p>
          <a:p>
            <a:pPr algn="ctr"/>
            <a:r>
              <a:rPr lang="es-CL" sz="2400" dirty="0">
                <a:solidFill>
                  <a:schemeClr val="bg1"/>
                </a:solidFill>
              </a:rPr>
              <a:t>No existe impedimento para que, en virtud de los principios de eficacia, eficiencia y de economía procesal, el municipio establezca como procedimiento permanente el que los proyectos de modificación presupuestaria, se presenten al pronunciamiento del Concejo con un informe de la Dirección de Control, la que estaría obligada a emitirlos.</a:t>
            </a:r>
          </a:p>
          <a:p>
            <a:pPr algn="ctr"/>
            <a:endParaRPr lang="es-CL" sz="1100" dirty="0">
              <a:solidFill>
                <a:schemeClr val="bg1"/>
              </a:solidFill>
            </a:endParaRPr>
          </a:p>
        </p:txBody>
      </p:sp>
      <p:sp>
        <p:nvSpPr>
          <p:cNvPr id="18" name="Rectángulo 17">
            <a:extLst>
              <a:ext uri="{FF2B5EF4-FFF2-40B4-BE49-F238E27FC236}">
                <a16:creationId xmlns:a16="http://schemas.microsoft.com/office/drawing/2014/main" id="{E796B7DF-5E9C-4520-A895-46B48BB4E831}"/>
              </a:ext>
            </a:extLst>
          </p:cNvPr>
          <p:cNvSpPr/>
          <p:nvPr/>
        </p:nvSpPr>
        <p:spPr>
          <a:xfrm>
            <a:off x="657225" y="1824038"/>
            <a:ext cx="45719" cy="3087796"/>
          </a:xfrm>
          <a:prstGeom prst="rect">
            <a:avLst/>
          </a:prstGeom>
          <a:solidFill>
            <a:srgbClr val="BA18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3CF0DE95-363A-456B-9209-DDC130252173}"/>
              </a:ext>
            </a:extLst>
          </p:cNvPr>
          <p:cNvSpPr/>
          <p:nvPr/>
        </p:nvSpPr>
        <p:spPr>
          <a:xfrm rot="856984">
            <a:off x="8704328" y="-203682"/>
            <a:ext cx="4454395" cy="82880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Imagen 3"/>
          <p:cNvPicPr>
            <a:picLocks noChangeAspect="1"/>
          </p:cNvPicPr>
          <p:nvPr/>
        </p:nvPicPr>
        <p:blipFill>
          <a:blip r:embed="rId4"/>
          <a:stretch>
            <a:fillRect/>
          </a:stretch>
        </p:blipFill>
        <p:spPr>
          <a:xfrm>
            <a:off x="9814993" y="-108109"/>
            <a:ext cx="2044827" cy="1681199"/>
          </a:xfrm>
          <a:prstGeom prst="rect">
            <a:avLst/>
          </a:prstGeom>
        </p:spPr>
      </p:pic>
      <p:pic>
        <p:nvPicPr>
          <p:cNvPr id="8" name="Imagen 7"/>
          <p:cNvPicPr>
            <a:picLocks noChangeAspect="1"/>
          </p:cNvPicPr>
          <p:nvPr/>
        </p:nvPicPr>
        <p:blipFill>
          <a:blip r:embed="rId5"/>
          <a:stretch>
            <a:fillRect/>
          </a:stretch>
        </p:blipFill>
        <p:spPr>
          <a:xfrm>
            <a:off x="9383498" y="2078160"/>
            <a:ext cx="3110254" cy="2332691"/>
          </a:xfrm>
          <a:prstGeom prst="rect">
            <a:avLst/>
          </a:prstGeom>
        </p:spPr>
      </p:pic>
      <p:pic>
        <p:nvPicPr>
          <p:cNvPr id="9" name="Imagen 8"/>
          <p:cNvPicPr>
            <a:picLocks noChangeAspect="1"/>
          </p:cNvPicPr>
          <p:nvPr/>
        </p:nvPicPr>
        <p:blipFill>
          <a:blip r:embed="rId6"/>
          <a:stretch>
            <a:fillRect/>
          </a:stretch>
        </p:blipFill>
        <p:spPr>
          <a:xfrm>
            <a:off x="8816453" y="4663386"/>
            <a:ext cx="3318985" cy="1621686"/>
          </a:xfrm>
          <a:prstGeom prst="rect">
            <a:avLst/>
          </a:prstGeom>
        </p:spPr>
      </p:pic>
    </p:spTree>
    <p:extLst>
      <p:ext uri="{BB962C8B-B14F-4D97-AF65-F5344CB8AC3E}">
        <p14:creationId xmlns:p14="http://schemas.microsoft.com/office/powerpoint/2010/main" val="131095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2E7F4-EB8C-4B36-B9C7-96903A956B8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CF5AB648-D99D-4326-B846-8587B8D1F162}"/>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71744D41-6A99-48B7-B30A-8A6D14E14061}"/>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3295824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F96ECB5A-70E0-4A94-80A8-E62D13A2D0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267" y="-104775"/>
            <a:ext cx="12378267" cy="7200900"/>
          </a:xfrm>
          <a:prstGeom prst="rect">
            <a:avLst/>
          </a:prstGeom>
        </p:spPr>
      </p:pic>
      <p:pic>
        <p:nvPicPr>
          <p:cNvPr id="5" name="Gráfico 4">
            <a:extLst>
              <a:ext uri="{FF2B5EF4-FFF2-40B4-BE49-F238E27FC236}">
                <a16:creationId xmlns:a16="http://schemas.microsoft.com/office/drawing/2014/main" id="{49BDEBE9-59E3-4D62-8F99-6D26394C84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6800" y="0"/>
            <a:ext cx="3505200" cy="6858000"/>
          </a:xfrm>
          <a:prstGeom prst="rect">
            <a:avLst/>
          </a:prstGeom>
        </p:spPr>
      </p:pic>
      <p:pic>
        <p:nvPicPr>
          <p:cNvPr id="6" name="Gráfico 5">
            <a:extLst>
              <a:ext uri="{FF2B5EF4-FFF2-40B4-BE49-F238E27FC236}">
                <a16:creationId xmlns:a16="http://schemas.microsoft.com/office/drawing/2014/main" id="{F90B5829-82FC-42B0-950D-05C8B916E9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3425" y="1090612"/>
            <a:ext cx="57150" cy="3400425"/>
          </a:xfrm>
          <a:prstGeom prst="rect">
            <a:avLst/>
          </a:prstGeom>
        </p:spPr>
      </p:pic>
      <p:sp>
        <p:nvSpPr>
          <p:cNvPr id="8" name="CuadroTexto 7">
            <a:extLst>
              <a:ext uri="{FF2B5EF4-FFF2-40B4-BE49-F238E27FC236}">
                <a16:creationId xmlns:a16="http://schemas.microsoft.com/office/drawing/2014/main" id="{9284A0A9-A845-4B2C-8CC1-EE11C4B8FCC3}"/>
              </a:ext>
            </a:extLst>
          </p:cNvPr>
          <p:cNvSpPr txBox="1"/>
          <p:nvPr/>
        </p:nvSpPr>
        <p:spPr>
          <a:xfrm>
            <a:off x="752395" y="1772213"/>
            <a:ext cx="7279557" cy="1200329"/>
          </a:xfrm>
          <a:prstGeom prst="rect">
            <a:avLst/>
          </a:prstGeom>
          <a:noFill/>
        </p:spPr>
        <p:txBody>
          <a:bodyPr wrap="none" rtlCol="0">
            <a:spAutoFit/>
          </a:bodyPr>
          <a:lstStyle/>
          <a:p>
            <a:r>
              <a:rPr lang="en-US" sz="7200" b="1" dirty="0" err="1">
                <a:solidFill>
                  <a:schemeClr val="bg1"/>
                </a:solidFill>
                <a:latin typeface="Raleway" panose="020B0503030101060003" pitchFamily="34" charset="0"/>
              </a:rPr>
              <a:t>Muchas</a:t>
            </a:r>
            <a:r>
              <a:rPr lang="en-US" sz="7200" b="1" dirty="0">
                <a:solidFill>
                  <a:schemeClr val="bg1"/>
                </a:solidFill>
                <a:latin typeface="Raleway" panose="020B0503030101060003" pitchFamily="34" charset="0"/>
              </a:rPr>
              <a:t> gracias </a:t>
            </a:r>
            <a:endParaRPr lang="es-419" sz="7200" b="1" dirty="0">
              <a:solidFill>
                <a:schemeClr val="bg1"/>
              </a:solidFill>
              <a:latin typeface="Raleway" panose="020B0503030101060003" pitchFamily="34" charset="0"/>
            </a:endParaRPr>
          </a:p>
        </p:txBody>
      </p:sp>
      <p:pic>
        <p:nvPicPr>
          <p:cNvPr id="2" name="Imagen 1"/>
          <p:cNvPicPr>
            <a:picLocks noChangeAspect="1"/>
          </p:cNvPicPr>
          <p:nvPr/>
        </p:nvPicPr>
        <p:blipFill>
          <a:blip r:embed="rId8"/>
          <a:stretch>
            <a:fillRect/>
          </a:stretch>
        </p:blipFill>
        <p:spPr>
          <a:xfrm>
            <a:off x="8648411" y="5072"/>
            <a:ext cx="3548838" cy="2331727"/>
          </a:xfrm>
          <a:prstGeom prst="rect">
            <a:avLst/>
          </a:prstGeom>
        </p:spPr>
      </p:pic>
      <p:pic>
        <p:nvPicPr>
          <p:cNvPr id="3" name="Imagen 2"/>
          <p:cNvPicPr>
            <a:picLocks noChangeAspect="1"/>
          </p:cNvPicPr>
          <p:nvPr/>
        </p:nvPicPr>
        <p:blipFill>
          <a:blip r:embed="rId9"/>
          <a:stretch>
            <a:fillRect/>
          </a:stretch>
        </p:blipFill>
        <p:spPr>
          <a:xfrm>
            <a:off x="8681460" y="2336798"/>
            <a:ext cx="3510540" cy="2899393"/>
          </a:xfrm>
          <a:prstGeom prst="rect">
            <a:avLst/>
          </a:prstGeom>
        </p:spPr>
      </p:pic>
      <p:pic>
        <p:nvPicPr>
          <p:cNvPr id="7" name="Imagen 6"/>
          <p:cNvPicPr>
            <a:picLocks noChangeAspect="1"/>
          </p:cNvPicPr>
          <p:nvPr/>
        </p:nvPicPr>
        <p:blipFill>
          <a:blip r:embed="rId10"/>
          <a:stretch>
            <a:fillRect/>
          </a:stretch>
        </p:blipFill>
        <p:spPr>
          <a:xfrm>
            <a:off x="8709069" y="5234297"/>
            <a:ext cx="3482931" cy="1628775"/>
          </a:xfrm>
          <a:prstGeom prst="rect">
            <a:avLst/>
          </a:prstGeom>
        </p:spPr>
      </p:pic>
      <p:sp>
        <p:nvSpPr>
          <p:cNvPr id="9" name="Freeform 2">
            <a:extLst>
              <a:ext uri="{FF2B5EF4-FFF2-40B4-BE49-F238E27FC236}">
                <a16:creationId xmlns:a16="http://schemas.microsoft.com/office/drawing/2014/main" id="{64E5DE48-FFD5-8086-7C1D-4807492A1F25}"/>
              </a:ext>
            </a:extLst>
          </p:cNvPr>
          <p:cNvSpPr/>
          <p:nvPr/>
        </p:nvSpPr>
        <p:spPr>
          <a:xfrm>
            <a:off x="988907" y="3495675"/>
            <a:ext cx="5704269" cy="3401402"/>
          </a:xfrm>
          <a:custGeom>
            <a:avLst/>
            <a:gdLst/>
            <a:ahLst/>
            <a:cxnLst/>
            <a:rect l="l" t="t" r="r" b="b"/>
            <a:pathLst>
              <a:path w="12202829" h="6864092">
                <a:moveTo>
                  <a:pt x="0" y="0"/>
                </a:moveTo>
                <a:lnTo>
                  <a:pt x="12202830" y="0"/>
                </a:lnTo>
                <a:lnTo>
                  <a:pt x="12202830" y="6864092"/>
                </a:lnTo>
                <a:lnTo>
                  <a:pt x="0" y="6864092"/>
                </a:lnTo>
                <a:lnTo>
                  <a:pt x="0" y="0"/>
                </a:lnTo>
                <a:close/>
              </a:path>
            </a:pathLst>
          </a:custGeom>
          <a:blipFill>
            <a:blip r:embed="rId11"/>
            <a:stretch>
              <a:fillRect/>
            </a:stretch>
          </a:blipFill>
        </p:spPr>
        <p:txBody>
          <a:bodyPr/>
          <a:lstStyle/>
          <a:p>
            <a:endParaRPr lang="es-CL"/>
          </a:p>
        </p:txBody>
      </p:sp>
    </p:spTree>
    <p:extLst>
      <p:ext uri="{BB962C8B-B14F-4D97-AF65-F5344CB8AC3E}">
        <p14:creationId xmlns:p14="http://schemas.microsoft.com/office/powerpoint/2010/main" val="168748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60FEC-AAC6-4C7C-92F4-D8D2EDFE904B}"/>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A37DBBC8-9B40-4000-BF2B-1226537460C6}"/>
              </a:ext>
            </a:extLst>
          </p:cNvPr>
          <p:cNvSpPr>
            <a:spLocks noGrp="1"/>
          </p:cNvSpPr>
          <p:nvPr>
            <p:ph idx="1"/>
          </p:nvPr>
        </p:nvSpPr>
        <p:spPr/>
        <p:txBody>
          <a:bodyPr/>
          <a:lstStyle/>
          <a:p>
            <a:endParaRPr lang="es-419"/>
          </a:p>
        </p:txBody>
      </p:sp>
      <p:pic>
        <p:nvPicPr>
          <p:cNvPr id="4" name="Gráfico 3">
            <a:extLst>
              <a:ext uri="{FF2B5EF4-FFF2-40B4-BE49-F238E27FC236}">
                <a16:creationId xmlns:a16="http://schemas.microsoft.com/office/drawing/2014/main" id="{C1A3FE43-1CB1-47DC-9F25-F01A2BDB7C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5" name="Gráfico 4">
            <a:extLst>
              <a:ext uri="{FF2B5EF4-FFF2-40B4-BE49-F238E27FC236}">
                <a16:creationId xmlns:a16="http://schemas.microsoft.com/office/drawing/2014/main" id="{CABA6F35-763F-4E6F-B7A4-2D8E945E77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53100" y="302491"/>
            <a:ext cx="5924550" cy="6253018"/>
          </a:xfrm>
          <a:prstGeom prst="rect">
            <a:avLst/>
          </a:prstGeom>
        </p:spPr>
      </p:pic>
      <p:pic>
        <p:nvPicPr>
          <p:cNvPr id="6" name="Gráfico 5">
            <a:extLst>
              <a:ext uri="{FF2B5EF4-FFF2-40B4-BE49-F238E27FC236}">
                <a16:creationId xmlns:a16="http://schemas.microsoft.com/office/drawing/2014/main" id="{4B541E7F-C3D3-4210-AC53-8A327BF0D4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325" y="476250"/>
            <a:ext cx="38100" cy="5905500"/>
          </a:xfrm>
          <a:prstGeom prst="rect">
            <a:avLst/>
          </a:prstGeom>
        </p:spPr>
      </p:pic>
      <p:sp>
        <p:nvSpPr>
          <p:cNvPr id="8" name="CuadroTexto 7">
            <a:extLst>
              <a:ext uri="{FF2B5EF4-FFF2-40B4-BE49-F238E27FC236}">
                <a16:creationId xmlns:a16="http://schemas.microsoft.com/office/drawing/2014/main" id="{DBDC4669-14C7-4AC7-8E38-DEACC88692E3}"/>
              </a:ext>
            </a:extLst>
          </p:cNvPr>
          <p:cNvSpPr txBox="1"/>
          <p:nvPr/>
        </p:nvSpPr>
        <p:spPr>
          <a:xfrm>
            <a:off x="838200" y="498257"/>
            <a:ext cx="4591050" cy="830997"/>
          </a:xfrm>
          <a:prstGeom prst="rect">
            <a:avLst/>
          </a:prstGeom>
          <a:noFill/>
        </p:spPr>
        <p:txBody>
          <a:bodyPr wrap="square" rtlCol="0">
            <a:spAutoFit/>
          </a:bodyPr>
          <a:lstStyle/>
          <a:p>
            <a:pPr algn="ctr"/>
            <a:r>
              <a:rPr lang="en-US" sz="2400" b="1" dirty="0">
                <a:solidFill>
                  <a:srgbClr val="1F497D"/>
                </a:solidFill>
                <a:latin typeface="Raleway" panose="020B0503030101060003" pitchFamily="34" charset="0"/>
              </a:rPr>
              <a:t>¿Que </a:t>
            </a:r>
            <a:r>
              <a:rPr lang="en-US" sz="2400" b="1" dirty="0" err="1">
                <a:solidFill>
                  <a:srgbClr val="1F497D"/>
                </a:solidFill>
                <a:latin typeface="Raleway" panose="020B0503030101060003" pitchFamily="34" charset="0"/>
              </a:rPr>
              <a:t>debe</a:t>
            </a:r>
            <a:r>
              <a:rPr lang="en-US" sz="2400" b="1" dirty="0">
                <a:solidFill>
                  <a:srgbClr val="1F497D"/>
                </a:solidFill>
                <a:latin typeface="Raleway" panose="020B0503030101060003" pitchFamily="34" charset="0"/>
              </a:rPr>
              <a:t> </a:t>
            </a:r>
            <a:r>
              <a:rPr lang="en-US" sz="2400" b="1" dirty="0" err="1">
                <a:solidFill>
                  <a:srgbClr val="1F497D"/>
                </a:solidFill>
                <a:latin typeface="Raleway" panose="020B0503030101060003" pitchFamily="34" charset="0"/>
              </a:rPr>
              <a:t>hacer</a:t>
            </a:r>
            <a:r>
              <a:rPr lang="en-US" sz="2400" b="1" dirty="0">
                <a:solidFill>
                  <a:srgbClr val="1F497D"/>
                </a:solidFill>
                <a:latin typeface="Raleway" panose="020B0503030101060003" pitchFamily="34" charset="0"/>
              </a:rPr>
              <a:t> un </a:t>
            </a:r>
            <a:r>
              <a:rPr lang="en-US" sz="2400" b="1" dirty="0" err="1">
                <a:solidFill>
                  <a:srgbClr val="1F497D"/>
                </a:solidFill>
                <a:latin typeface="Raleway" panose="020B0503030101060003" pitchFamily="34" charset="0"/>
              </a:rPr>
              <a:t>concejal</a:t>
            </a:r>
            <a:r>
              <a:rPr lang="en-US" sz="2400" b="1" dirty="0">
                <a:solidFill>
                  <a:srgbClr val="1F497D"/>
                </a:solidFill>
                <a:latin typeface="Raleway" panose="020B0503030101060003" pitchFamily="34" charset="0"/>
              </a:rPr>
              <a:t> o </a:t>
            </a:r>
            <a:r>
              <a:rPr lang="en-US" sz="2400" b="1" dirty="0" err="1">
                <a:solidFill>
                  <a:srgbClr val="1F497D"/>
                </a:solidFill>
                <a:latin typeface="Raleway" panose="020B0503030101060003" pitchFamily="34" charset="0"/>
              </a:rPr>
              <a:t>concejala</a:t>
            </a:r>
            <a:r>
              <a:rPr lang="en-US" sz="2400" b="1" dirty="0">
                <a:solidFill>
                  <a:srgbClr val="1F497D"/>
                </a:solidFill>
                <a:latin typeface="Raleway" panose="020B0503030101060003" pitchFamily="34" charset="0"/>
              </a:rPr>
              <a:t>?</a:t>
            </a:r>
            <a:endParaRPr lang="es-419" sz="2400" b="1" dirty="0">
              <a:solidFill>
                <a:srgbClr val="1F497D"/>
              </a:solidFill>
              <a:latin typeface="Raleway" panose="020B0503030101060003" pitchFamily="34" charset="0"/>
            </a:endParaRPr>
          </a:p>
        </p:txBody>
      </p:sp>
      <p:sp>
        <p:nvSpPr>
          <p:cNvPr id="12" name="CuadroTexto 11">
            <a:extLst>
              <a:ext uri="{FF2B5EF4-FFF2-40B4-BE49-F238E27FC236}">
                <a16:creationId xmlns:a16="http://schemas.microsoft.com/office/drawing/2014/main" id="{1AE0A260-0575-42E0-B440-D4BD6951BF3D}"/>
              </a:ext>
            </a:extLst>
          </p:cNvPr>
          <p:cNvSpPr txBox="1"/>
          <p:nvPr/>
        </p:nvSpPr>
        <p:spPr>
          <a:xfrm>
            <a:off x="838200" y="1329254"/>
            <a:ext cx="4400550" cy="3262432"/>
          </a:xfrm>
          <a:prstGeom prst="rect">
            <a:avLst/>
          </a:prstGeom>
          <a:noFill/>
        </p:spPr>
        <p:txBody>
          <a:bodyPr wrap="square" rtlCol="0">
            <a:spAutoFit/>
          </a:bodyPr>
          <a:lstStyle/>
          <a:p>
            <a:pPr algn="just"/>
            <a:endParaRPr lang="es-ES" sz="2400" dirty="0"/>
          </a:p>
          <a:p>
            <a:pPr algn="just"/>
            <a:r>
              <a:rPr lang="es-ES" sz="2400" dirty="0">
                <a:solidFill>
                  <a:srgbClr val="002060"/>
                </a:solidFill>
              </a:rPr>
              <a:t>La definición clásica es: </a:t>
            </a:r>
          </a:p>
          <a:p>
            <a:pPr algn="just"/>
            <a:endParaRPr lang="es-ES" sz="2400" dirty="0">
              <a:solidFill>
                <a:srgbClr val="002060"/>
              </a:solidFill>
            </a:endParaRPr>
          </a:p>
          <a:p>
            <a:pPr algn="just"/>
            <a:r>
              <a:rPr lang="es-CL" sz="2400" dirty="0">
                <a:solidFill>
                  <a:srgbClr val="002060"/>
                </a:solidFill>
              </a:rPr>
              <a:t>1.- Hacer efectiva la participación de la comunidad local</a:t>
            </a:r>
          </a:p>
          <a:p>
            <a:pPr algn="just"/>
            <a:r>
              <a:rPr lang="es-CL" sz="2400" dirty="0">
                <a:solidFill>
                  <a:srgbClr val="002060"/>
                </a:solidFill>
              </a:rPr>
              <a:t> 2.- Ejercer las atribuciones legales</a:t>
            </a:r>
          </a:p>
          <a:p>
            <a:pPr algn="just"/>
            <a:endParaRPr lang="es-CL" sz="2400" dirty="0"/>
          </a:p>
          <a:p>
            <a:pPr algn="just"/>
            <a:endParaRPr lang="es-ES" sz="1400" dirty="0"/>
          </a:p>
        </p:txBody>
      </p:sp>
      <p:sp>
        <p:nvSpPr>
          <p:cNvPr id="13" name="Rectángulo 12">
            <a:extLst>
              <a:ext uri="{FF2B5EF4-FFF2-40B4-BE49-F238E27FC236}">
                <a16:creationId xmlns:a16="http://schemas.microsoft.com/office/drawing/2014/main" id="{DFE48939-2472-4408-8A56-4A7F3740EF77}"/>
              </a:ext>
            </a:extLst>
          </p:cNvPr>
          <p:cNvSpPr/>
          <p:nvPr/>
        </p:nvSpPr>
        <p:spPr>
          <a:xfrm>
            <a:off x="5753099" y="4552949"/>
            <a:ext cx="5924551" cy="2065193"/>
          </a:xfrm>
          <a:prstGeom prst="rect">
            <a:avLst/>
          </a:prstGeom>
          <a:solidFill>
            <a:srgbClr val="BA1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CuadroTexto 14">
            <a:extLst>
              <a:ext uri="{FF2B5EF4-FFF2-40B4-BE49-F238E27FC236}">
                <a16:creationId xmlns:a16="http://schemas.microsoft.com/office/drawing/2014/main" id="{A47C5C64-D314-4F65-8103-31D9B8B323F4}"/>
              </a:ext>
            </a:extLst>
          </p:cNvPr>
          <p:cNvSpPr txBox="1"/>
          <p:nvPr/>
        </p:nvSpPr>
        <p:spPr>
          <a:xfrm>
            <a:off x="5753099" y="4629150"/>
            <a:ext cx="5743576" cy="400110"/>
          </a:xfrm>
          <a:prstGeom prst="rect">
            <a:avLst/>
          </a:prstGeom>
          <a:noFill/>
        </p:spPr>
        <p:txBody>
          <a:bodyPr wrap="square" rtlCol="0">
            <a:spAutoFit/>
          </a:bodyPr>
          <a:lstStyle/>
          <a:p>
            <a:r>
              <a:rPr lang="en-US" sz="1400" b="1" dirty="0" err="1">
                <a:solidFill>
                  <a:schemeClr val="bg1"/>
                </a:solidFill>
                <a:latin typeface="Raleway" panose="020B0503030101060003" pitchFamily="34" charset="0"/>
              </a:rPr>
              <a:t>Instituciones</a:t>
            </a:r>
            <a:r>
              <a:rPr lang="en-US" sz="1400" b="1" dirty="0">
                <a:solidFill>
                  <a:schemeClr val="bg1"/>
                </a:solidFill>
                <a:latin typeface="Raleway" panose="020B0503030101060003" pitchFamily="34" charset="0"/>
              </a:rPr>
              <a:t> de Especial </a:t>
            </a:r>
            <a:r>
              <a:rPr lang="en-US" sz="1400" b="1" dirty="0" err="1">
                <a:solidFill>
                  <a:schemeClr val="bg1"/>
                </a:solidFill>
                <a:latin typeface="Raleway" panose="020B0503030101060003" pitchFamily="34" charset="0"/>
              </a:rPr>
              <a:t>relevancia</a:t>
            </a:r>
            <a:r>
              <a:rPr lang="en-US" sz="1400" b="1" dirty="0">
                <a:solidFill>
                  <a:schemeClr val="bg1"/>
                </a:solidFill>
                <a:latin typeface="Raleway" panose="020B0503030101060003" pitchFamily="34" charset="0"/>
              </a:rPr>
              <a:t> </a:t>
            </a:r>
            <a:r>
              <a:rPr lang="en-US" sz="1400" b="1" dirty="0" err="1">
                <a:solidFill>
                  <a:schemeClr val="bg1"/>
                </a:solidFill>
                <a:latin typeface="Raleway" panose="020B0503030101060003" pitchFamily="34" charset="0"/>
              </a:rPr>
              <a:t>en</a:t>
            </a:r>
            <a:r>
              <a:rPr lang="en-US" sz="1400" b="1" dirty="0">
                <a:solidFill>
                  <a:schemeClr val="bg1"/>
                </a:solidFill>
                <a:latin typeface="Raleway" panose="020B0503030101060003" pitchFamily="34" charset="0"/>
              </a:rPr>
              <a:t> material municipal</a:t>
            </a:r>
            <a:r>
              <a:rPr lang="en-US" sz="2000" b="1" dirty="0">
                <a:solidFill>
                  <a:schemeClr val="bg1"/>
                </a:solidFill>
                <a:latin typeface="Raleway" panose="020B0503030101060003" pitchFamily="34" charset="0"/>
              </a:rPr>
              <a:t> </a:t>
            </a:r>
            <a:endParaRPr lang="es-419" sz="2000" b="1" dirty="0">
              <a:solidFill>
                <a:schemeClr val="bg1"/>
              </a:solidFill>
              <a:latin typeface="Raleway" panose="020B0503030101060003" pitchFamily="34" charset="0"/>
            </a:endParaRPr>
          </a:p>
        </p:txBody>
      </p:sp>
      <p:sp>
        <p:nvSpPr>
          <p:cNvPr id="16" name="CuadroTexto 15">
            <a:extLst>
              <a:ext uri="{FF2B5EF4-FFF2-40B4-BE49-F238E27FC236}">
                <a16:creationId xmlns:a16="http://schemas.microsoft.com/office/drawing/2014/main" id="{22BF8C55-7105-4161-BCFD-915D8AB2D31D}"/>
              </a:ext>
            </a:extLst>
          </p:cNvPr>
          <p:cNvSpPr txBox="1"/>
          <p:nvPr/>
        </p:nvSpPr>
        <p:spPr>
          <a:xfrm>
            <a:off x="5882186" y="5029261"/>
            <a:ext cx="5576390" cy="1384995"/>
          </a:xfrm>
          <a:prstGeom prst="rect">
            <a:avLst/>
          </a:prstGeom>
          <a:noFill/>
        </p:spPr>
        <p:txBody>
          <a:bodyPr wrap="square" rtlCol="0">
            <a:spAutoFit/>
          </a:bodyPr>
          <a:lstStyle/>
          <a:p>
            <a:pPr marL="285750" indent="-285750">
              <a:buFontTx/>
              <a:buChar char="-"/>
            </a:pPr>
            <a:r>
              <a:rPr lang="es-419" sz="1400" dirty="0">
                <a:solidFill>
                  <a:schemeClr val="bg1"/>
                </a:solidFill>
              </a:rPr>
              <a:t>Contraloría General de la República </a:t>
            </a:r>
          </a:p>
          <a:p>
            <a:pPr marL="285750" indent="-285750">
              <a:buFontTx/>
              <a:buChar char="-"/>
            </a:pPr>
            <a:r>
              <a:rPr lang="es-419" sz="1400" dirty="0">
                <a:solidFill>
                  <a:schemeClr val="bg1"/>
                </a:solidFill>
              </a:rPr>
              <a:t>Justicia Electoral: TRICEL y  TER </a:t>
            </a:r>
          </a:p>
          <a:p>
            <a:pPr marL="285750" indent="-285750">
              <a:buFontTx/>
              <a:buChar char="-"/>
            </a:pPr>
            <a:r>
              <a:rPr lang="es-419" sz="1400" dirty="0">
                <a:solidFill>
                  <a:schemeClr val="bg1"/>
                </a:solidFill>
              </a:rPr>
              <a:t>Poder Judicial </a:t>
            </a:r>
          </a:p>
          <a:p>
            <a:pPr marL="285750" indent="-285750">
              <a:buFontTx/>
              <a:buChar char="-"/>
            </a:pPr>
            <a:r>
              <a:rPr lang="es-419" sz="1400" dirty="0">
                <a:solidFill>
                  <a:schemeClr val="bg1"/>
                </a:solidFill>
              </a:rPr>
              <a:t>Ministerio Público </a:t>
            </a:r>
          </a:p>
          <a:p>
            <a:pPr marL="285750" indent="-285750">
              <a:buFontTx/>
              <a:buChar char="-"/>
            </a:pPr>
            <a:r>
              <a:rPr lang="es-419" sz="1400" dirty="0" err="1">
                <a:solidFill>
                  <a:schemeClr val="bg1"/>
                </a:solidFill>
              </a:rPr>
              <a:t>Chilecompra</a:t>
            </a:r>
            <a:endParaRPr lang="es-419" sz="1400" dirty="0">
              <a:solidFill>
                <a:schemeClr val="bg1"/>
              </a:solidFill>
            </a:endParaRPr>
          </a:p>
          <a:p>
            <a:pPr marL="285750" indent="-285750">
              <a:buFontTx/>
              <a:buChar char="-"/>
            </a:pPr>
            <a:r>
              <a:rPr lang="es-419" sz="1400" dirty="0">
                <a:solidFill>
                  <a:schemeClr val="bg1"/>
                </a:solidFill>
              </a:rPr>
              <a:t>Consejo para la transparencia</a:t>
            </a:r>
          </a:p>
        </p:txBody>
      </p:sp>
      <p:pic>
        <p:nvPicPr>
          <p:cNvPr id="7" name="Imagen 6"/>
          <p:cNvPicPr>
            <a:picLocks noChangeAspect="1"/>
          </p:cNvPicPr>
          <p:nvPr/>
        </p:nvPicPr>
        <p:blipFill rotWithShape="1">
          <a:blip r:embed="rId8"/>
          <a:srcRect b="6521"/>
          <a:stretch/>
        </p:blipFill>
        <p:spPr>
          <a:xfrm>
            <a:off x="5753099" y="302491"/>
            <a:ext cx="5924551" cy="4226194"/>
          </a:xfrm>
          <a:prstGeom prst="rect">
            <a:avLst/>
          </a:prstGeom>
        </p:spPr>
      </p:pic>
    </p:spTree>
    <p:extLst>
      <p:ext uri="{BB962C8B-B14F-4D97-AF65-F5344CB8AC3E}">
        <p14:creationId xmlns:p14="http://schemas.microsoft.com/office/powerpoint/2010/main" val="420275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60FEC-AAC6-4C7C-92F4-D8D2EDFE904B}"/>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A37DBBC8-9B40-4000-BF2B-1226537460C6}"/>
              </a:ext>
            </a:extLst>
          </p:cNvPr>
          <p:cNvSpPr>
            <a:spLocks noGrp="1"/>
          </p:cNvSpPr>
          <p:nvPr>
            <p:ph idx="1"/>
          </p:nvPr>
        </p:nvSpPr>
        <p:spPr/>
        <p:txBody>
          <a:bodyPr/>
          <a:lstStyle/>
          <a:p>
            <a:endParaRPr lang="es-419"/>
          </a:p>
        </p:txBody>
      </p:sp>
      <p:pic>
        <p:nvPicPr>
          <p:cNvPr id="4" name="Gráfico 3">
            <a:extLst>
              <a:ext uri="{FF2B5EF4-FFF2-40B4-BE49-F238E27FC236}">
                <a16:creationId xmlns:a16="http://schemas.microsoft.com/office/drawing/2014/main" id="{C1A3FE43-1CB1-47DC-9F25-F01A2BDB7C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773" y="150126"/>
            <a:ext cx="12192000" cy="6858000"/>
          </a:xfrm>
          <a:prstGeom prst="rect">
            <a:avLst/>
          </a:prstGeom>
        </p:spPr>
      </p:pic>
      <p:pic>
        <p:nvPicPr>
          <p:cNvPr id="6" name="Gráfico 5">
            <a:extLst>
              <a:ext uri="{FF2B5EF4-FFF2-40B4-BE49-F238E27FC236}">
                <a16:creationId xmlns:a16="http://schemas.microsoft.com/office/drawing/2014/main" id="{4B541E7F-C3D3-4210-AC53-8A327BF0D4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325" y="476250"/>
            <a:ext cx="38100" cy="5905500"/>
          </a:xfrm>
          <a:prstGeom prst="rect">
            <a:avLst/>
          </a:prstGeom>
        </p:spPr>
      </p:pic>
      <p:sp>
        <p:nvSpPr>
          <p:cNvPr id="8" name="CuadroTexto 7">
            <a:extLst>
              <a:ext uri="{FF2B5EF4-FFF2-40B4-BE49-F238E27FC236}">
                <a16:creationId xmlns:a16="http://schemas.microsoft.com/office/drawing/2014/main" id="{DBDC4669-14C7-4AC7-8E38-DEACC88692E3}"/>
              </a:ext>
            </a:extLst>
          </p:cNvPr>
          <p:cNvSpPr txBox="1"/>
          <p:nvPr/>
        </p:nvSpPr>
        <p:spPr>
          <a:xfrm>
            <a:off x="838200" y="498257"/>
            <a:ext cx="4591050" cy="954107"/>
          </a:xfrm>
          <a:prstGeom prst="rect">
            <a:avLst/>
          </a:prstGeom>
          <a:noFill/>
        </p:spPr>
        <p:txBody>
          <a:bodyPr wrap="square" rtlCol="0">
            <a:spAutoFit/>
          </a:bodyPr>
          <a:lstStyle/>
          <a:p>
            <a:pPr algn="ctr"/>
            <a:r>
              <a:rPr lang="en-US" sz="2800" b="1" dirty="0" err="1">
                <a:solidFill>
                  <a:srgbClr val="1F497D"/>
                </a:solidFill>
                <a:latin typeface="Raleway" panose="020B0503030101060003" pitchFamily="34" charset="0"/>
              </a:rPr>
              <a:t>Instrumentos</a:t>
            </a:r>
            <a:r>
              <a:rPr lang="en-US" sz="2800" b="1" dirty="0">
                <a:solidFill>
                  <a:srgbClr val="1F497D"/>
                </a:solidFill>
                <a:latin typeface="Raleway" panose="020B0503030101060003" pitchFamily="34" charset="0"/>
              </a:rPr>
              <a:t> </a:t>
            </a:r>
            <a:r>
              <a:rPr lang="en-US" sz="2800" b="1" dirty="0" err="1">
                <a:solidFill>
                  <a:srgbClr val="1F497D"/>
                </a:solidFill>
                <a:latin typeface="Raleway" panose="020B0503030101060003" pitchFamily="34" charset="0"/>
              </a:rPr>
              <a:t>esenciales</a:t>
            </a:r>
            <a:r>
              <a:rPr lang="en-US" sz="2800" b="1" dirty="0">
                <a:solidFill>
                  <a:srgbClr val="1F497D"/>
                </a:solidFill>
                <a:latin typeface="Raleway" panose="020B0503030101060003" pitchFamily="34" charset="0"/>
              </a:rPr>
              <a:t> para le </a:t>
            </a:r>
            <a:r>
              <a:rPr lang="en-US" sz="2800" b="1" dirty="0" err="1">
                <a:solidFill>
                  <a:srgbClr val="1F497D"/>
                </a:solidFill>
                <a:latin typeface="Raleway" panose="020B0503030101060003" pitchFamily="34" charset="0"/>
              </a:rPr>
              <a:t>gestión</a:t>
            </a:r>
            <a:r>
              <a:rPr lang="en-US" sz="2800" b="1" dirty="0">
                <a:solidFill>
                  <a:srgbClr val="1F497D"/>
                </a:solidFill>
                <a:latin typeface="Raleway" panose="020B0503030101060003" pitchFamily="34" charset="0"/>
              </a:rPr>
              <a:t> municipal</a:t>
            </a:r>
            <a:endParaRPr lang="es-419" sz="2800" b="1" dirty="0">
              <a:solidFill>
                <a:srgbClr val="1F497D"/>
              </a:solidFill>
              <a:latin typeface="Raleway" panose="020B0503030101060003" pitchFamily="34" charset="0"/>
            </a:endParaRPr>
          </a:p>
        </p:txBody>
      </p:sp>
      <p:sp>
        <p:nvSpPr>
          <p:cNvPr id="12" name="CuadroTexto 11">
            <a:extLst>
              <a:ext uri="{FF2B5EF4-FFF2-40B4-BE49-F238E27FC236}">
                <a16:creationId xmlns:a16="http://schemas.microsoft.com/office/drawing/2014/main" id="{1AE0A260-0575-42E0-B440-D4BD6951BF3D}"/>
              </a:ext>
            </a:extLst>
          </p:cNvPr>
          <p:cNvSpPr txBox="1"/>
          <p:nvPr/>
        </p:nvSpPr>
        <p:spPr>
          <a:xfrm>
            <a:off x="838199" y="1286739"/>
            <a:ext cx="6217693" cy="3754874"/>
          </a:xfrm>
          <a:prstGeom prst="rect">
            <a:avLst/>
          </a:prstGeom>
          <a:noFill/>
        </p:spPr>
        <p:txBody>
          <a:bodyPr wrap="square" rtlCol="0">
            <a:spAutoFit/>
          </a:bodyPr>
          <a:lstStyle/>
          <a:p>
            <a:pPr algn="just"/>
            <a:endParaRPr lang="es-CL" sz="1400" dirty="0"/>
          </a:p>
          <a:p>
            <a:pPr algn="just"/>
            <a:endParaRPr lang="es-CL" sz="1400" dirty="0"/>
          </a:p>
          <a:p>
            <a:pPr algn="just"/>
            <a:endParaRPr lang="es-CL" sz="1400" dirty="0"/>
          </a:p>
          <a:p>
            <a:pPr algn="just"/>
            <a:r>
              <a:rPr lang="es-CL" sz="2800" dirty="0">
                <a:solidFill>
                  <a:srgbClr val="C00000"/>
                </a:solidFill>
              </a:rPr>
              <a:t>a) El plan comunal de desarrollo y sus programas;</a:t>
            </a:r>
          </a:p>
          <a:p>
            <a:pPr algn="just"/>
            <a:r>
              <a:rPr lang="es-CL" sz="2800" dirty="0">
                <a:solidFill>
                  <a:srgbClr val="C00000"/>
                </a:solidFill>
              </a:rPr>
              <a:t>b) El plan regulador comunal;</a:t>
            </a:r>
          </a:p>
          <a:p>
            <a:pPr algn="just"/>
            <a:r>
              <a:rPr lang="es-CL" sz="2800" dirty="0">
                <a:solidFill>
                  <a:srgbClr val="C00000"/>
                </a:solidFill>
              </a:rPr>
              <a:t>c) El presupuesto municipal anual; </a:t>
            </a:r>
          </a:p>
          <a:p>
            <a:pPr algn="just"/>
            <a:r>
              <a:rPr lang="es-CL" sz="2800" dirty="0">
                <a:solidFill>
                  <a:srgbClr val="C00000"/>
                </a:solidFill>
              </a:rPr>
              <a:t>d) La política de recursos humanos, y </a:t>
            </a:r>
          </a:p>
          <a:p>
            <a:pPr algn="just"/>
            <a:r>
              <a:rPr lang="es-CL" sz="2800" dirty="0">
                <a:solidFill>
                  <a:srgbClr val="C00000"/>
                </a:solidFill>
              </a:rPr>
              <a:t>e) El plan comunal de seguridad pública. </a:t>
            </a:r>
          </a:p>
          <a:p>
            <a:pPr algn="just"/>
            <a:r>
              <a:rPr lang="es-CL" sz="2800" dirty="0">
                <a:solidFill>
                  <a:srgbClr val="C00000"/>
                </a:solidFill>
              </a:rPr>
              <a:t>(Art. 6)</a:t>
            </a:r>
          </a:p>
        </p:txBody>
      </p:sp>
      <p:pic>
        <p:nvPicPr>
          <p:cNvPr id="9" name="Imagen 8">
            <a:extLst>
              <a:ext uri="{FF2B5EF4-FFF2-40B4-BE49-F238E27FC236}">
                <a16:creationId xmlns:a16="http://schemas.microsoft.com/office/drawing/2014/main" id="{1FD51ECB-AE91-4027-861E-9C4A884731E1}"/>
              </a:ext>
            </a:extLst>
          </p:cNvPr>
          <p:cNvPicPr>
            <a:picLocks noChangeAspect="1"/>
          </p:cNvPicPr>
          <p:nvPr/>
        </p:nvPicPr>
        <p:blipFill>
          <a:blip r:embed="rId6"/>
          <a:stretch>
            <a:fillRect/>
          </a:stretch>
        </p:blipFill>
        <p:spPr>
          <a:xfrm>
            <a:off x="7465259" y="1134352"/>
            <a:ext cx="3621338" cy="3273836"/>
          </a:xfrm>
          <a:prstGeom prst="rect">
            <a:avLst/>
          </a:prstGeom>
        </p:spPr>
      </p:pic>
    </p:spTree>
    <p:extLst>
      <p:ext uri="{BB962C8B-B14F-4D97-AF65-F5344CB8AC3E}">
        <p14:creationId xmlns:p14="http://schemas.microsoft.com/office/powerpoint/2010/main" val="106814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60FEC-AAC6-4C7C-92F4-D8D2EDFE904B}"/>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A37DBBC8-9B40-4000-BF2B-1226537460C6}"/>
              </a:ext>
            </a:extLst>
          </p:cNvPr>
          <p:cNvSpPr>
            <a:spLocks noGrp="1"/>
          </p:cNvSpPr>
          <p:nvPr>
            <p:ph idx="1"/>
          </p:nvPr>
        </p:nvSpPr>
        <p:spPr/>
        <p:txBody>
          <a:bodyPr/>
          <a:lstStyle/>
          <a:p>
            <a:endParaRPr lang="es-419"/>
          </a:p>
        </p:txBody>
      </p:sp>
      <p:pic>
        <p:nvPicPr>
          <p:cNvPr id="4" name="Gráfico 3">
            <a:extLst>
              <a:ext uri="{FF2B5EF4-FFF2-40B4-BE49-F238E27FC236}">
                <a16:creationId xmlns:a16="http://schemas.microsoft.com/office/drawing/2014/main" id="{C1A3FE43-1CB1-47DC-9F25-F01A2BDB7C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773" y="150126"/>
            <a:ext cx="12192000" cy="6858000"/>
          </a:xfrm>
          <a:prstGeom prst="rect">
            <a:avLst/>
          </a:prstGeom>
        </p:spPr>
      </p:pic>
      <p:pic>
        <p:nvPicPr>
          <p:cNvPr id="6" name="Gráfico 5">
            <a:extLst>
              <a:ext uri="{FF2B5EF4-FFF2-40B4-BE49-F238E27FC236}">
                <a16:creationId xmlns:a16="http://schemas.microsoft.com/office/drawing/2014/main" id="{4B541E7F-C3D3-4210-AC53-8A327BF0D4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325" y="476250"/>
            <a:ext cx="38100" cy="5905500"/>
          </a:xfrm>
          <a:prstGeom prst="rect">
            <a:avLst/>
          </a:prstGeom>
        </p:spPr>
      </p:pic>
      <p:sp>
        <p:nvSpPr>
          <p:cNvPr id="8" name="CuadroTexto 7">
            <a:extLst>
              <a:ext uri="{FF2B5EF4-FFF2-40B4-BE49-F238E27FC236}">
                <a16:creationId xmlns:a16="http://schemas.microsoft.com/office/drawing/2014/main" id="{DBDC4669-14C7-4AC7-8E38-DEACC88692E3}"/>
              </a:ext>
            </a:extLst>
          </p:cNvPr>
          <p:cNvSpPr txBox="1"/>
          <p:nvPr/>
        </p:nvSpPr>
        <p:spPr>
          <a:xfrm>
            <a:off x="838200" y="498257"/>
            <a:ext cx="4591050" cy="646331"/>
          </a:xfrm>
          <a:prstGeom prst="rect">
            <a:avLst/>
          </a:prstGeom>
          <a:noFill/>
        </p:spPr>
        <p:txBody>
          <a:bodyPr wrap="square" rtlCol="0">
            <a:spAutoFit/>
          </a:bodyPr>
          <a:lstStyle/>
          <a:p>
            <a:pPr algn="ctr"/>
            <a:r>
              <a:rPr lang="en-US" sz="3600" b="1" dirty="0" err="1">
                <a:solidFill>
                  <a:srgbClr val="1F497D"/>
                </a:solidFill>
                <a:latin typeface="Raleway" panose="020B0503030101060003" pitchFamily="34" charset="0"/>
              </a:rPr>
              <a:t>Atribuciones</a:t>
            </a:r>
            <a:endParaRPr lang="es-419" sz="3600" b="1" dirty="0">
              <a:solidFill>
                <a:srgbClr val="1F497D"/>
              </a:solidFill>
              <a:latin typeface="Raleway" panose="020B0503030101060003" pitchFamily="34" charset="0"/>
            </a:endParaRPr>
          </a:p>
        </p:txBody>
      </p:sp>
      <p:sp>
        <p:nvSpPr>
          <p:cNvPr id="12" name="CuadroTexto 11">
            <a:extLst>
              <a:ext uri="{FF2B5EF4-FFF2-40B4-BE49-F238E27FC236}">
                <a16:creationId xmlns:a16="http://schemas.microsoft.com/office/drawing/2014/main" id="{1AE0A260-0575-42E0-B440-D4BD6951BF3D}"/>
              </a:ext>
            </a:extLst>
          </p:cNvPr>
          <p:cNvSpPr txBox="1"/>
          <p:nvPr/>
        </p:nvSpPr>
        <p:spPr>
          <a:xfrm>
            <a:off x="838200" y="1286739"/>
            <a:ext cx="4400550" cy="4924425"/>
          </a:xfrm>
          <a:prstGeom prst="rect">
            <a:avLst/>
          </a:prstGeom>
          <a:noFill/>
        </p:spPr>
        <p:txBody>
          <a:bodyPr wrap="square" rtlCol="0">
            <a:spAutoFit/>
          </a:bodyPr>
          <a:lstStyle/>
          <a:p>
            <a:pPr algn="just"/>
            <a:r>
              <a:rPr lang="es-CL" sz="2400" dirty="0">
                <a:solidFill>
                  <a:schemeClr val="accent5">
                    <a:lumMod val="50000"/>
                  </a:schemeClr>
                </a:solidFill>
              </a:rPr>
              <a:t>a.- </a:t>
            </a:r>
            <a:r>
              <a:rPr lang="es-CL" sz="2000" dirty="0">
                <a:solidFill>
                  <a:schemeClr val="accent5">
                    <a:lumMod val="50000"/>
                  </a:schemeClr>
                </a:solidFill>
              </a:rPr>
              <a:t>Aprobar las bases del concurso y el nombramiento del funcionario que desempeñe la jefatura de la unidad de Control (Art 29)</a:t>
            </a:r>
          </a:p>
          <a:p>
            <a:pPr algn="just"/>
            <a:endParaRPr lang="es-CL" sz="2000" dirty="0">
              <a:solidFill>
                <a:schemeClr val="accent5">
                  <a:lumMod val="50000"/>
                </a:schemeClr>
              </a:solidFill>
            </a:endParaRPr>
          </a:p>
          <a:p>
            <a:pPr algn="just"/>
            <a:r>
              <a:rPr lang="es-CL" sz="2000" dirty="0">
                <a:solidFill>
                  <a:schemeClr val="accent5">
                    <a:lumMod val="50000"/>
                  </a:schemeClr>
                </a:solidFill>
              </a:rPr>
              <a:t>b.- Solicitar a Contraloría General de la República la instrucción de un sumario administrativo en contra del jefe de la unidad de Control por incumplimiento de sus funciones, especialmente la obligación señalada en el inciso primero del artículo 81 </a:t>
            </a:r>
            <a:r>
              <a:rPr lang="es-CL" sz="1400" dirty="0">
                <a:solidFill>
                  <a:schemeClr val="accent5">
                    <a:lumMod val="50000"/>
                  </a:schemeClr>
                </a:solidFill>
              </a:rPr>
              <a:t>(no representar los déficit que advierta en el presupuesto municipal, los pasivos contingentes derivados, entre otras causas, de demandas judiciales y las deudas con proveedores, empresas de servicio y entidades públicas, que puedan no ser servidas en el marco del presupuesto anual).(Art. 29)</a:t>
            </a:r>
          </a:p>
        </p:txBody>
      </p:sp>
      <p:pic>
        <p:nvPicPr>
          <p:cNvPr id="9" name="Imagen 8">
            <a:extLst>
              <a:ext uri="{FF2B5EF4-FFF2-40B4-BE49-F238E27FC236}">
                <a16:creationId xmlns:a16="http://schemas.microsoft.com/office/drawing/2014/main" id="{1FD51ECB-AE91-4027-861E-9C4A884731E1}"/>
              </a:ext>
            </a:extLst>
          </p:cNvPr>
          <p:cNvPicPr>
            <a:picLocks noChangeAspect="1"/>
          </p:cNvPicPr>
          <p:nvPr/>
        </p:nvPicPr>
        <p:blipFill>
          <a:blip r:embed="rId6"/>
          <a:stretch>
            <a:fillRect/>
          </a:stretch>
        </p:blipFill>
        <p:spPr>
          <a:xfrm>
            <a:off x="7465259" y="1134352"/>
            <a:ext cx="3621338" cy="3273836"/>
          </a:xfrm>
          <a:prstGeom prst="rect">
            <a:avLst/>
          </a:prstGeom>
        </p:spPr>
      </p:pic>
    </p:spTree>
    <p:extLst>
      <p:ext uri="{BB962C8B-B14F-4D97-AF65-F5344CB8AC3E}">
        <p14:creationId xmlns:p14="http://schemas.microsoft.com/office/powerpoint/2010/main" val="73975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60FEC-AAC6-4C7C-92F4-D8D2EDFE904B}"/>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A37DBBC8-9B40-4000-BF2B-1226537460C6}"/>
              </a:ext>
            </a:extLst>
          </p:cNvPr>
          <p:cNvSpPr>
            <a:spLocks noGrp="1"/>
          </p:cNvSpPr>
          <p:nvPr>
            <p:ph idx="1"/>
          </p:nvPr>
        </p:nvSpPr>
        <p:spPr/>
        <p:txBody>
          <a:bodyPr/>
          <a:lstStyle/>
          <a:p>
            <a:endParaRPr lang="es-419"/>
          </a:p>
        </p:txBody>
      </p:sp>
      <p:pic>
        <p:nvPicPr>
          <p:cNvPr id="4" name="Gráfico 3">
            <a:extLst>
              <a:ext uri="{FF2B5EF4-FFF2-40B4-BE49-F238E27FC236}">
                <a16:creationId xmlns:a16="http://schemas.microsoft.com/office/drawing/2014/main" id="{C1A3FE43-1CB1-47DC-9F25-F01A2BDB7C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773" y="150126"/>
            <a:ext cx="12192000" cy="6858000"/>
          </a:xfrm>
          <a:prstGeom prst="rect">
            <a:avLst/>
          </a:prstGeom>
        </p:spPr>
      </p:pic>
      <p:pic>
        <p:nvPicPr>
          <p:cNvPr id="6" name="Gráfico 5">
            <a:extLst>
              <a:ext uri="{FF2B5EF4-FFF2-40B4-BE49-F238E27FC236}">
                <a16:creationId xmlns:a16="http://schemas.microsoft.com/office/drawing/2014/main" id="{4B541E7F-C3D3-4210-AC53-8A327BF0D4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325" y="476250"/>
            <a:ext cx="38100" cy="5905500"/>
          </a:xfrm>
          <a:prstGeom prst="rect">
            <a:avLst/>
          </a:prstGeom>
        </p:spPr>
      </p:pic>
      <p:sp>
        <p:nvSpPr>
          <p:cNvPr id="8" name="CuadroTexto 7">
            <a:extLst>
              <a:ext uri="{FF2B5EF4-FFF2-40B4-BE49-F238E27FC236}">
                <a16:creationId xmlns:a16="http://schemas.microsoft.com/office/drawing/2014/main" id="{DBDC4669-14C7-4AC7-8E38-DEACC88692E3}"/>
              </a:ext>
            </a:extLst>
          </p:cNvPr>
          <p:cNvSpPr txBox="1"/>
          <p:nvPr/>
        </p:nvSpPr>
        <p:spPr>
          <a:xfrm>
            <a:off x="838200" y="498257"/>
            <a:ext cx="4591050" cy="646331"/>
          </a:xfrm>
          <a:prstGeom prst="rect">
            <a:avLst/>
          </a:prstGeom>
          <a:noFill/>
        </p:spPr>
        <p:txBody>
          <a:bodyPr wrap="square" rtlCol="0">
            <a:spAutoFit/>
          </a:bodyPr>
          <a:lstStyle/>
          <a:p>
            <a:pPr algn="ctr"/>
            <a:r>
              <a:rPr lang="en-US" sz="3600" b="1" dirty="0" err="1">
                <a:solidFill>
                  <a:srgbClr val="1F497D"/>
                </a:solidFill>
                <a:latin typeface="Raleway" panose="020B0503030101060003" pitchFamily="34" charset="0"/>
              </a:rPr>
              <a:t>Atribuciones</a:t>
            </a:r>
            <a:endParaRPr lang="es-419" sz="3600" b="1" dirty="0">
              <a:solidFill>
                <a:srgbClr val="1F497D"/>
              </a:solidFill>
              <a:latin typeface="Raleway" panose="020B0503030101060003" pitchFamily="34" charset="0"/>
            </a:endParaRPr>
          </a:p>
        </p:txBody>
      </p:sp>
      <p:sp>
        <p:nvSpPr>
          <p:cNvPr id="12" name="CuadroTexto 11">
            <a:extLst>
              <a:ext uri="{FF2B5EF4-FFF2-40B4-BE49-F238E27FC236}">
                <a16:creationId xmlns:a16="http://schemas.microsoft.com/office/drawing/2014/main" id="{1AE0A260-0575-42E0-B440-D4BD6951BF3D}"/>
              </a:ext>
            </a:extLst>
          </p:cNvPr>
          <p:cNvSpPr txBox="1"/>
          <p:nvPr/>
        </p:nvSpPr>
        <p:spPr>
          <a:xfrm>
            <a:off x="838200" y="1286739"/>
            <a:ext cx="4400550" cy="5324535"/>
          </a:xfrm>
          <a:prstGeom prst="rect">
            <a:avLst/>
          </a:prstGeom>
          <a:noFill/>
        </p:spPr>
        <p:txBody>
          <a:bodyPr wrap="square" rtlCol="0">
            <a:spAutoFit/>
          </a:bodyPr>
          <a:lstStyle/>
          <a:p>
            <a:pPr algn="just"/>
            <a:r>
              <a:rPr lang="es-CL" sz="2000" dirty="0">
                <a:solidFill>
                  <a:schemeClr val="accent5">
                    <a:lumMod val="50000"/>
                  </a:schemeClr>
                </a:solidFill>
              </a:rPr>
              <a:t>c.- Remover al Administrador Municipal por acuerdo de los dos tercios de los concejales en ejercicio. (Art. 30)</a:t>
            </a:r>
          </a:p>
          <a:p>
            <a:pPr algn="just"/>
            <a:endParaRPr lang="es-CL" sz="2000" dirty="0">
              <a:solidFill>
                <a:schemeClr val="accent5">
                  <a:lumMod val="50000"/>
                </a:schemeClr>
              </a:solidFill>
            </a:endParaRPr>
          </a:p>
          <a:p>
            <a:pPr algn="just"/>
            <a:r>
              <a:rPr lang="es-CL" sz="2000" dirty="0">
                <a:solidFill>
                  <a:schemeClr val="accent5">
                    <a:lumMod val="50000"/>
                  </a:schemeClr>
                </a:solidFill>
              </a:rPr>
              <a:t>d.- Rebajar el valor mínimo para el remate o licitación de un inmueble municipal, el cual será el avalúo fiscal. (Art. 34)</a:t>
            </a:r>
          </a:p>
          <a:p>
            <a:pPr algn="just"/>
            <a:endParaRPr lang="es-CL" sz="2000" dirty="0">
              <a:solidFill>
                <a:schemeClr val="accent5">
                  <a:lumMod val="50000"/>
                </a:schemeClr>
              </a:solidFill>
            </a:endParaRPr>
          </a:p>
          <a:p>
            <a:pPr algn="just"/>
            <a:r>
              <a:rPr lang="es-CL" sz="2000" dirty="0">
                <a:solidFill>
                  <a:schemeClr val="accent5">
                    <a:lumMod val="50000"/>
                  </a:schemeClr>
                </a:solidFill>
              </a:rPr>
              <a:t>e.- Recibir y analizar los informes que emita la Contraloría General de la República (Art. 55).</a:t>
            </a:r>
          </a:p>
          <a:p>
            <a:pPr algn="just"/>
            <a:endParaRPr lang="es-CL" sz="2000" dirty="0">
              <a:solidFill>
                <a:schemeClr val="accent5">
                  <a:lumMod val="50000"/>
                </a:schemeClr>
              </a:solidFill>
            </a:endParaRPr>
          </a:p>
          <a:p>
            <a:pPr algn="just"/>
            <a:r>
              <a:rPr lang="es-CL" sz="2000" dirty="0">
                <a:solidFill>
                  <a:schemeClr val="accent5">
                    <a:lumMod val="50000"/>
                  </a:schemeClr>
                </a:solidFill>
              </a:rPr>
              <a:t>f.- Conocer las solicitudes de información pública recibidas, así como las respectivas respuestas entregadas. Ley </a:t>
            </a:r>
            <a:r>
              <a:rPr lang="es-CL" sz="2000" dirty="0" err="1">
                <a:solidFill>
                  <a:schemeClr val="accent5">
                    <a:lumMod val="50000"/>
                  </a:schemeClr>
                </a:solidFill>
              </a:rPr>
              <a:t>N°</a:t>
            </a:r>
            <a:r>
              <a:rPr lang="es-CL" sz="2000" dirty="0">
                <a:solidFill>
                  <a:schemeClr val="accent5">
                    <a:lumMod val="50000"/>
                  </a:schemeClr>
                </a:solidFill>
              </a:rPr>
              <a:t> 20.285. (Art. 55)</a:t>
            </a:r>
          </a:p>
        </p:txBody>
      </p:sp>
      <p:pic>
        <p:nvPicPr>
          <p:cNvPr id="9" name="Imagen 8">
            <a:extLst>
              <a:ext uri="{FF2B5EF4-FFF2-40B4-BE49-F238E27FC236}">
                <a16:creationId xmlns:a16="http://schemas.microsoft.com/office/drawing/2014/main" id="{1FD51ECB-AE91-4027-861E-9C4A884731E1}"/>
              </a:ext>
            </a:extLst>
          </p:cNvPr>
          <p:cNvPicPr>
            <a:picLocks noChangeAspect="1"/>
          </p:cNvPicPr>
          <p:nvPr/>
        </p:nvPicPr>
        <p:blipFill>
          <a:blip r:embed="rId6"/>
          <a:stretch>
            <a:fillRect/>
          </a:stretch>
        </p:blipFill>
        <p:spPr>
          <a:xfrm>
            <a:off x="7465259" y="1134352"/>
            <a:ext cx="3621338" cy="3273836"/>
          </a:xfrm>
          <a:prstGeom prst="rect">
            <a:avLst/>
          </a:prstGeom>
        </p:spPr>
      </p:pic>
    </p:spTree>
    <p:extLst>
      <p:ext uri="{BB962C8B-B14F-4D97-AF65-F5344CB8AC3E}">
        <p14:creationId xmlns:p14="http://schemas.microsoft.com/office/powerpoint/2010/main" val="276362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60FEC-AAC6-4C7C-92F4-D8D2EDFE904B}"/>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A37DBBC8-9B40-4000-BF2B-1226537460C6}"/>
              </a:ext>
            </a:extLst>
          </p:cNvPr>
          <p:cNvSpPr>
            <a:spLocks noGrp="1"/>
          </p:cNvSpPr>
          <p:nvPr>
            <p:ph idx="1"/>
          </p:nvPr>
        </p:nvSpPr>
        <p:spPr/>
        <p:txBody>
          <a:bodyPr/>
          <a:lstStyle/>
          <a:p>
            <a:endParaRPr lang="es-419"/>
          </a:p>
        </p:txBody>
      </p:sp>
      <p:pic>
        <p:nvPicPr>
          <p:cNvPr id="4" name="Gráfico 3">
            <a:extLst>
              <a:ext uri="{FF2B5EF4-FFF2-40B4-BE49-F238E27FC236}">
                <a16:creationId xmlns:a16="http://schemas.microsoft.com/office/drawing/2014/main" id="{C1A3FE43-1CB1-47DC-9F25-F01A2BDB7C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773" y="150126"/>
            <a:ext cx="12192000" cy="6858000"/>
          </a:xfrm>
          <a:prstGeom prst="rect">
            <a:avLst/>
          </a:prstGeom>
        </p:spPr>
      </p:pic>
      <p:pic>
        <p:nvPicPr>
          <p:cNvPr id="6" name="Gráfico 5">
            <a:extLst>
              <a:ext uri="{FF2B5EF4-FFF2-40B4-BE49-F238E27FC236}">
                <a16:creationId xmlns:a16="http://schemas.microsoft.com/office/drawing/2014/main" id="{4B541E7F-C3D3-4210-AC53-8A327BF0D4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325" y="476250"/>
            <a:ext cx="38100" cy="5905500"/>
          </a:xfrm>
          <a:prstGeom prst="rect">
            <a:avLst/>
          </a:prstGeom>
        </p:spPr>
      </p:pic>
      <p:sp>
        <p:nvSpPr>
          <p:cNvPr id="8" name="CuadroTexto 7">
            <a:extLst>
              <a:ext uri="{FF2B5EF4-FFF2-40B4-BE49-F238E27FC236}">
                <a16:creationId xmlns:a16="http://schemas.microsoft.com/office/drawing/2014/main" id="{DBDC4669-14C7-4AC7-8E38-DEACC88692E3}"/>
              </a:ext>
            </a:extLst>
          </p:cNvPr>
          <p:cNvSpPr txBox="1"/>
          <p:nvPr/>
        </p:nvSpPr>
        <p:spPr>
          <a:xfrm>
            <a:off x="838200" y="498257"/>
            <a:ext cx="4591050" cy="646331"/>
          </a:xfrm>
          <a:prstGeom prst="rect">
            <a:avLst/>
          </a:prstGeom>
          <a:noFill/>
        </p:spPr>
        <p:txBody>
          <a:bodyPr wrap="square" rtlCol="0">
            <a:spAutoFit/>
          </a:bodyPr>
          <a:lstStyle/>
          <a:p>
            <a:pPr algn="ctr"/>
            <a:r>
              <a:rPr lang="en-US" sz="3600" b="1" dirty="0" err="1">
                <a:solidFill>
                  <a:srgbClr val="1F497D"/>
                </a:solidFill>
                <a:latin typeface="Raleway" panose="020B0503030101060003" pitchFamily="34" charset="0"/>
              </a:rPr>
              <a:t>Atribuciones</a:t>
            </a:r>
            <a:endParaRPr lang="es-419" sz="3600" b="1" dirty="0">
              <a:solidFill>
                <a:srgbClr val="1F497D"/>
              </a:solidFill>
              <a:latin typeface="Raleway" panose="020B0503030101060003" pitchFamily="34" charset="0"/>
            </a:endParaRPr>
          </a:p>
        </p:txBody>
      </p:sp>
      <p:sp>
        <p:nvSpPr>
          <p:cNvPr id="12" name="CuadroTexto 11">
            <a:extLst>
              <a:ext uri="{FF2B5EF4-FFF2-40B4-BE49-F238E27FC236}">
                <a16:creationId xmlns:a16="http://schemas.microsoft.com/office/drawing/2014/main" id="{1AE0A260-0575-42E0-B440-D4BD6951BF3D}"/>
              </a:ext>
            </a:extLst>
          </p:cNvPr>
          <p:cNvSpPr txBox="1"/>
          <p:nvPr/>
        </p:nvSpPr>
        <p:spPr>
          <a:xfrm>
            <a:off x="838200" y="1286739"/>
            <a:ext cx="4400550" cy="5632311"/>
          </a:xfrm>
          <a:prstGeom prst="rect">
            <a:avLst/>
          </a:prstGeom>
          <a:noFill/>
        </p:spPr>
        <p:txBody>
          <a:bodyPr wrap="square" rtlCol="0">
            <a:spAutoFit/>
          </a:bodyPr>
          <a:lstStyle/>
          <a:p>
            <a:pPr algn="just"/>
            <a:r>
              <a:rPr lang="es-CL" sz="2000" dirty="0">
                <a:solidFill>
                  <a:schemeClr val="accent5">
                    <a:lumMod val="50000"/>
                  </a:schemeClr>
                </a:solidFill>
              </a:rPr>
              <a:t>g.- Ejercer acciones para la cesación en el cargo del Alcalde.   Remoción por:</a:t>
            </a:r>
          </a:p>
          <a:p>
            <a:pPr marL="342900" indent="-342900" algn="just">
              <a:buFontTx/>
              <a:buChar char="-"/>
            </a:pPr>
            <a:r>
              <a:rPr lang="es-CL" sz="2000" dirty="0">
                <a:solidFill>
                  <a:schemeClr val="accent5">
                    <a:lumMod val="50000"/>
                  </a:schemeClr>
                </a:solidFill>
              </a:rPr>
              <a:t>Impedimento grave.</a:t>
            </a:r>
          </a:p>
          <a:p>
            <a:pPr marL="342900" indent="-342900" algn="just">
              <a:buFontTx/>
              <a:buChar char="-"/>
            </a:pPr>
            <a:r>
              <a:rPr lang="es-CL" sz="2000" dirty="0">
                <a:solidFill>
                  <a:schemeClr val="accent5">
                    <a:lumMod val="50000"/>
                  </a:schemeClr>
                </a:solidFill>
              </a:rPr>
              <a:t>Por contravención grave a las normas sobre probidad administrativa.</a:t>
            </a:r>
          </a:p>
          <a:p>
            <a:pPr marL="342900" indent="-342900" algn="just">
              <a:buFontTx/>
              <a:buChar char="-"/>
            </a:pPr>
            <a:r>
              <a:rPr lang="es-CL" sz="2000" dirty="0">
                <a:solidFill>
                  <a:schemeClr val="accent5">
                    <a:lumMod val="50000"/>
                  </a:schemeClr>
                </a:solidFill>
              </a:rPr>
              <a:t>Por notable abandono de sus deberes.</a:t>
            </a:r>
          </a:p>
          <a:p>
            <a:pPr algn="just"/>
            <a:r>
              <a:rPr lang="es-CL" sz="2000" dirty="0">
                <a:solidFill>
                  <a:schemeClr val="accent5">
                    <a:lumMod val="50000"/>
                  </a:schemeClr>
                </a:solidFill>
              </a:rPr>
              <a:t>(Art. 60)</a:t>
            </a:r>
          </a:p>
          <a:p>
            <a:pPr algn="just"/>
            <a:endParaRPr lang="es-CL" sz="2000" dirty="0">
              <a:solidFill>
                <a:schemeClr val="accent5">
                  <a:lumMod val="50000"/>
                </a:schemeClr>
              </a:solidFill>
            </a:endParaRPr>
          </a:p>
          <a:p>
            <a:pPr algn="just"/>
            <a:r>
              <a:rPr lang="es-CL" sz="2000" dirty="0">
                <a:solidFill>
                  <a:schemeClr val="accent5">
                    <a:lumMod val="50000"/>
                  </a:schemeClr>
                </a:solidFill>
              </a:rPr>
              <a:t>h.- Ejercer acciones para cesación en el cargo de otro concejal o concejala. Por:</a:t>
            </a:r>
          </a:p>
          <a:p>
            <a:pPr algn="just"/>
            <a:r>
              <a:rPr lang="es-CL" sz="2000" dirty="0">
                <a:solidFill>
                  <a:schemeClr val="accent5">
                    <a:lumMod val="50000"/>
                  </a:schemeClr>
                </a:solidFill>
              </a:rPr>
              <a:t>      Incapacidad psíquica o física para el desempeño del cargo.</a:t>
            </a:r>
          </a:p>
          <a:p>
            <a:pPr algn="just"/>
            <a:r>
              <a:rPr lang="es-CL" sz="2000" dirty="0">
                <a:solidFill>
                  <a:schemeClr val="accent5">
                    <a:lumMod val="50000"/>
                  </a:schemeClr>
                </a:solidFill>
              </a:rPr>
              <a:t>       Por contravención grave a las normas sobre probidad administrativa.</a:t>
            </a:r>
          </a:p>
          <a:p>
            <a:pPr algn="just"/>
            <a:r>
              <a:rPr lang="es-CL" sz="2000" dirty="0">
                <a:solidFill>
                  <a:schemeClr val="accent5">
                    <a:lumMod val="50000"/>
                  </a:schemeClr>
                </a:solidFill>
              </a:rPr>
              <a:t>       Por notable abandono de sus deberes.</a:t>
            </a:r>
          </a:p>
          <a:p>
            <a:pPr algn="just"/>
            <a:r>
              <a:rPr lang="es-CL" sz="2000" dirty="0">
                <a:solidFill>
                  <a:schemeClr val="accent5">
                    <a:lumMod val="50000"/>
                  </a:schemeClr>
                </a:solidFill>
              </a:rPr>
              <a:t>(Art. 60 y 77) </a:t>
            </a:r>
          </a:p>
        </p:txBody>
      </p:sp>
      <p:pic>
        <p:nvPicPr>
          <p:cNvPr id="9" name="Imagen 8">
            <a:extLst>
              <a:ext uri="{FF2B5EF4-FFF2-40B4-BE49-F238E27FC236}">
                <a16:creationId xmlns:a16="http://schemas.microsoft.com/office/drawing/2014/main" id="{1FD51ECB-AE91-4027-861E-9C4A884731E1}"/>
              </a:ext>
            </a:extLst>
          </p:cNvPr>
          <p:cNvPicPr>
            <a:picLocks noChangeAspect="1"/>
          </p:cNvPicPr>
          <p:nvPr/>
        </p:nvPicPr>
        <p:blipFill>
          <a:blip r:embed="rId6"/>
          <a:stretch>
            <a:fillRect/>
          </a:stretch>
        </p:blipFill>
        <p:spPr>
          <a:xfrm>
            <a:off x="7465259" y="1134352"/>
            <a:ext cx="3621338" cy="3273836"/>
          </a:xfrm>
          <a:prstGeom prst="rect">
            <a:avLst/>
          </a:prstGeom>
        </p:spPr>
      </p:pic>
    </p:spTree>
    <p:extLst>
      <p:ext uri="{BB962C8B-B14F-4D97-AF65-F5344CB8AC3E}">
        <p14:creationId xmlns:p14="http://schemas.microsoft.com/office/powerpoint/2010/main" val="4214474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60FEC-AAC6-4C7C-92F4-D8D2EDFE904B}"/>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A37DBBC8-9B40-4000-BF2B-1226537460C6}"/>
              </a:ext>
            </a:extLst>
          </p:cNvPr>
          <p:cNvSpPr>
            <a:spLocks noGrp="1"/>
          </p:cNvSpPr>
          <p:nvPr>
            <p:ph idx="1"/>
          </p:nvPr>
        </p:nvSpPr>
        <p:spPr/>
        <p:txBody>
          <a:bodyPr/>
          <a:lstStyle/>
          <a:p>
            <a:endParaRPr lang="es-419"/>
          </a:p>
        </p:txBody>
      </p:sp>
      <p:pic>
        <p:nvPicPr>
          <p:cNvPr id="4" name="Gráfico 3">
            <a:extLst>
              <a:ext uri="{FF2B5EF4-FFF2-40B4-BE49-F238E27FC236}">
                <a16:creationId xmlns:a16="http://schemas.microsoft.com/office/drawing/2014/main" id="{C1A3FE43-1CB1-47DC-9F25-F01A2BDB7C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773" y="150126"/>
            <a:ext cx="12192000" cy="6858000"/>
          </a:xfrm>
          <a:prstGeom prst="rect">
            <a:avLst/>
          </a:prstGeom>
        </p:spPr>
      </p:pic>
      <p:pic>
        <p:nvPicPr>
          <p:cNvPr id="6" name="Gráfico 5">
            <a:extLst>
              <a:ext uri="{FF2B5EF4-FFF2-40B4-BE49-F238E27FC236}">
                <a16:creationId xmlns:a16="http://schemas.microsoft.com/office/drawing/2014/main" id="{4B541E7F-C3D3-4210-AC53-8A327BF0D4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325" y="476250"/>
            <a:ext cx="38100" cy="5905500"/>
          </a:xfrm>
          <a:prstGeom prst="rect">
            <a:avLst/>
          </a:prstGeom>
        </p:spPr>
      </p:pic>
      <p:sp>
        <p:nvSpPr>
          <p:cNvPr id="8" name="CuadroTexto 7">
            <a:extLst>
              <a:ext uri="{FF2B5EF4-FFF2-40B4-BE49-F238E27FC236}">
                <a16:creationId xmlns:a16="http://schemas.microsoft.com/office/drawing/2014/main" id="{DBDC4669-14C7-4AC7-8E38-DEACC88692E3}"/>
              </a:ext>
            </a:extLst>
          </p:cNvPr>
          <p:cNvSpPr txBox="1"/>
          <p:nvPr/>
        </p:nvSpPr>
        <p:spPr>
          <a:xfrm>
            <a:off x="838200" y="498257"/>
            <a:ext cx="4591050" cy="646331"/>
          </a:xfrm>
          <a:prstGeom prst="rect">
            <a:avLst/>
          </a:prstGeom>
          <a:noFill/>
        </p:spPr>
        <p:txBody>
          <a:bodyPr wrap="square" rtlCol="0">
            <a:spAutoFit/>
          </a:bodyPr>
          <a:lstStyle/>
          <a:p>
            <a:pPr algn="ctr"/>
            <a:r>
              <a:rPr lang="en-US" sz="3600" b="1" dirty="0" err="1">
                <a:solidFill>
                  <a:srgbClr val="1F497D"/>
                </a:solidFill>
                <a:latin typeface="Raleway" panose="020B0503030101060003" pitchFamily="34" charset="0"/>
              </a:rPr>
              <a:t>Atribuciones</a:t>
            </a:r>
            <a:endParaRPr lang="es-419" sz="3600" b="1" dirty="0">
              <a:solidFill>
                <a:srgbClr val="1F497D"/>
              </a:solidFill>
              <a:latin typeface="Raleway" panose="020B0503030101060003" pitchFamily="34" charset="0"/>
            </a:endParaRPr>
          </a:p>
        </p:txBody>
      </p:sp>
      <p:sp>
        <p:nvSpPr>
          <p:cNvPr id="12" name="CuadroTexto 11">
            <a:extLst>
              <a:ext uri="{FF2B5EF4-FFF2-40B4-BE49-F238E27FC236}">
                <a16:creationId xmlns:a16="http://schemas.microsoft.com/office/drawing/2014/main" id="{1AE0A260-0575-42E0-B440-D4BD6951BF3D}"/>
              </a:ext>
            </a:extLst>
          </p:cNvPr>
          <p:cNvSpPr txBox="1"/>
          <p:nvPr/>
        </p:nvSpPr>
        <p:spPr>
          <a:xfrm>
            <a:off x="838200" y="1286739"/>
            <a:ext cx="4400550" cy="3170099"/>
          </a:xfrm>
          <a:prstGeom prst="rect">
            <a:avLst/>
          </a:prstGeom>
          <a:noFill/>
        </p:spPr>
        <p:txBody>
          <a:bodyPr wrap="square" rtlCol="0">
            <a:spAutoFit/>
          </a:bodyPr>
          <a:lstStyle/>
          <a:p>
            <a:pPr algn="just"/>
            <a:r>
              <a:rPr lang="es-CL" sz="2000" dirty="0"/>
              <a:t>     Por inasistencia a más del 25% de las sesiones ordinarias en el año calendario.</a:t>
            </a:r>
          </a:p>
          <a:p>
            <a:pPr algn="just"/>
            <a:endParaRPr lang="es-CL" sz="2000" dirty="0"/>
          </a:p>
          <a:p>
            <a:pPr algn="just"/>
            <a:r>
              <a:rPr lang="es-CL" sz="2000" dirty="0"/>
              <a:t>     Por incompatibilidad de cargos o funciones.</a:t>
            </a:r>
          </a:p>
          <a:p>
            <a:pPr algn="just"/>
            <a:endParaRPr lang="es-CL" sz="2000" dirty="0"/>
          </a:p>
          <a:p>
            <a:pPr algn="just"/>
            <a:r>
              <a:rPr lang="es-CL" sz="2000" dirty="0"/>
              <a:t>     Pérdida de requisitos para ser electo concejal o concejala.</a:t>
            </a:r>
          </a:p>
          <a:p>
            <a:pPr algn="just"/>
            <a:endParaRPr lang="es-CL" sz="2000" dirty="0"/>
          </a:p>
          <a:p>
            <a:pPr algn="just"/>
            <a:r>
              <a:rPr lang="es-CL" sz="2000" dirty="0"/>
              <a:t>(Art. 60 y 77) </a:t>
            </a:r>
          </a:p>
        </p:txBody>
      </p:sp>
      <p:pic>
        <p:nvPicPr>
          <p:cNvPr id="9" name="Imagen 8">
            <a:extLst>
              <a:ext uri="{FF2B5EF4-FFF2-40B4-BE49-F238E27FC236}">
                <a16:creationId xmlns:a16="http://schemas.microsoft.com/office/drawing/2014/main" id="{1FD51ECB-AE91-4027-861E-9C4A884731E1}"/>
              </a:ext>
            </a:extLst>
          </p:cNvPr>
          <p:cNvPicPr>
            <a:picLocks noChangeAspect="1"/>
          </p:cNvPicPr>
          <p:nvPr/>
        </p:nvPicPr>
        <p:blipFill>
          <a:blip r:embed="rId6"/>
          <a:stretch>
            <a:fillRect/>
          </a:stretch>
        </p:blipFill>
        <p:spPr>
          <a:xfrm>
            <a:off x="7465259" y="1134352"/>
            <a:ext cx="3621338" cy="3273836"/>
          </a:xfrm>
          <a:prstGeom prst="rect">
            <a:avLst/>
          </a:prstGeom>
        </p:spPr>
      </p:pic>
    </p:spTree>
    <p:extLst>
      <p:ext uri="{BB962C8B-B14F-4D97-AF65-F5344CB8AC3E}">
        <p14:creationId xmlns:p14="http://schemas.microsoft.com/office/powerpoint/2010/main" val="34985833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2380</TotalTime>
  <Words>1952</Words>
  <Application>Microsoft Office PowerPoint</Application>
  <PresentationFormat>Panorámica</PresentationFormat>
  <Paragraphs>202</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Calibri Light</vt:lpstr>
      <vt:lpstr>Raleway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Abreu</dc:creator>
  <cp:lastModifiedBy>César Miranda</cp:lastModifiedBy>
  <cp:revision>63</cp:revision>
  <dcterms:created xsi:type="dcterms:W3CDTF">2020-08-17T15:08:19Z</dcterms:created>
  <dcterms:modified xsi:type="dcterms:W3CDTF">2024-07-22T18:48:39Z</dcterms:modified>
</cp:coreProperties>
</file>