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70" r:id="rId6"/>
    <p:sldId id="284" r:id="rId7"/>
    <p:sldId id="285" r:id="rId8"/>
    <p:sldId id="260" r:id="rId9"/>
    <p:sldId id="266" r:id="rId10"/>
    <p:sldId id="263" r:id="rId11"/>
    <p:sldId id="26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71" r:id="rId25"/>
  </p:sldIdLst>
  <p:sldSz cx="12192000" cy="6858000"/>
  <p:notesSz cx="6858000" cy="9144000"/>
  <p:defaultTextStyle>
    <a:defPPr>
      <a:defRPr lang="es-419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1818"/>
    <a:srgbClr val="1F4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1" autoAdjust="0"/>
    <p:restoredTop sz="94660"/>
  </p:normalViewPr>
  <p:slideViewPr>
    <p:cSldViewPr snapToGrid="0">
      <p:cViewPr varScale="1">
        <p:scale>
          <a:sx n="96" d="100"/>
          <a:sy n="96" d="100"/>
        </p:scale>
        <p:origin x="508" y="-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EAB927-273D-45D1-852C-51FAEC3F36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556E20F-F22C-4AE1-8B9E-FC7579A26B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419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B12B9AC-2BDF-4E4A-90E4-2E6EFBBC1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C5C8B-6D63-41DF-92B7-D6E18F8D5555}" type="datetimeFigureOut">
              <a:rPr lang="es-419" smtClean="0"/>
              <a:t>22/7/2024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C9C7768-DC56-47B0-810F-7CE1A1721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C77B945-A27A-4457-8091-A68DBB0B0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91193-1E68-445A-A671-FDB32DCC3BA4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662312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334B14-4D65-45F4-ACC6-7CB3D3B8C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F95E7E6-B61A-4219-A1CD-C9B2703734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44DE5E2-958B-4CB7-AB57-8623F6034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C5C8B-6D63-41DF-92B7-D6E18F8D5555}" type="datetimeFigureOut">
              <a:rPr lang="es-419" smtClean="0"/>
              <a:t>22/7/2024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6BE3865-5B82-4F7C-9DEB-3262B092B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9B426E5-1183-4095-ABD4-DCA9C8EC4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91193-1E68-445A-A671-FDB32DCC3BA4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364887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79950C9-5A64-4896-B82B-DFA91E5E9E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A1DE622-B7FD-40A4-A62F-8BCD434003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5D84F1B-D18D-44B7-A9A2-BDE7BC8F6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C5C8B-6D63-41DF-92B7-D6E18F8D5555}" type="datetimeFigureOut">
              <a:rPr lang="es-419" smtClean="0"/>
              <a:t>22/7/2024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6198E92-2E22-488B-AF30-BF7395E95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A651134-3606-4F7C-B57E-FFE816F97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91193-1E68-445A-A671-FDB32DCC3BA4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282876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A10359-037E-46B9-A246-D58971F54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9532E5E-1A6E-4651-BFD2-8DE5DD712C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E9F4C06-4209-4634-93B2-8779B8424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C5C8B-6D63-41DF-92B7-D6E18F8D5555}" type="datetimeFigureOut">
              <a:rPr lang="es-419" smtClean="0"/>
              <a:t>22/7/2024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988F051-3D26-417A-89B0-42667BEE8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5E186D6-58CF-43A7-991D-CCA317198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91193-1E68-445A-A671-FDB32DCC3BA4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633465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397529-8AD1-491F-8F1E-AA5D41A27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24AC144-5782-404C-8E6F-16924AB7B6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3C5DE3A-4405-4850-9DA9-C4D4F7A4C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C5C8B-6D63-41DF-92B7-D6E18F8D5555}" type="datetimeFigureOut">
              <a:rPr lang="es-419" smtClean="0"/>
              <a:t>22/7/2024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E1FE045-3E62-44DE-83A4-E5E8F2FA3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34D051F-4DBD-4620-A643-6E89DD711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91193-1E68-445A-A671-FDB32DCC3BA4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824798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EF3614-1DCC-4238-8AA3-2606333A5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FB1B142-10D5-4E2B-A6A5-9167680FC6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104B2F0-F7EC-40C2-8BEB-17128145BB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75B06FE-1A32-47EF-8F7E-2410115F9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C5C8B-6D63-41DF-92B7-D6E18F8D5555}" type="datetimeFigureOut">
              <a:rPr lang="es-419" smtClean="0"/>
              <a:t>22/7/2024</a:t>
            </a:fld>
            <a:endParaRPr lang="es-419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2407F25-5176-4C5F-A822-E6EB46D53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E172C49-C9C1-4CDD-9CFE-53B8A4929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91193-1E68-445A-A671-FDB32DCC3BA4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986771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B3AE68-D339-4E81-9C22-24CB356C4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BC9CAEB-79EF-4030-B178-0F3D970BFB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EEF7A09-69EF-4814-ABE7-D17745B317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5113209-35D8-4397-B3F6-2C8DB1B987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15ACDCB-4E96-40CD-A6BD-6DFB868BA4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DF5189A-A333-4C62-A6F6-89F89AD71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C5C8B-6D63-41DF-92B7-D6E18F8D5555}" type="datetimeFigureOut">
              <a:rPr lang="es-419" smtClean="0"/>
              <a:t>22/7/2024</a:t>
            </a:fld>
            <a:endParaRPr lang="es-419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8A03D88-6A93-4AA5-8938-17C5B1740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03AAE60-00E1-4A74-84C3-A0A1CC7CA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91193-1E68-445A-A671-FDB32DCC3BA4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582951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3D77E2-CBA9-490B-AD3A-669A7D89B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629C605-3086-42CA-9711-688642A01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C5C8B-6D63-41DF-92B7-D6E18F8D5555}" type="datetimeFigureOut">
              <a:rPr lang="es-419" smtClean="0"/>
              <a:t>22/7/2024</a:t>
            </a:fld>
            <a:endParaRPr lang="es-419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7A5A572-45C8-4160-BA81-0909F3524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CF03046-148C-4024-8EA8-6A6117A45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91193-1E68-445A-A671-FDB32DCC3BA4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693039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8A91E7C-AD97-48CD-9376-A9879B6D7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C5C8B-6D63-41DF-92B7-D6E18F8D5555}" type="datetimeFigureOut">
              <a:rPr lang="es-419" smtClean="0"/>
              <a:t>22/7/2024</a:t>
            </a:fld>
            <a:endParaRPr lang="es-419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1D34451-73C1-402A-9573-4B073535B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93E9E85-AC23-4ED9-B4EB-AAA7ECAA4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91193-1E68-445A-A671-FDB32DCC3BA4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395457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2C1561-7CB3-4FAA-876A-3098BCA16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C3EC7ED-E3C6-4549-81EE-EA29FC2F2D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DF472DA-7394-40D5-B1FF-12E9F78F0C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934F27D-6010-4A1E-B06D-43BEC1C1D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C5C8B-6D63-41DF-92B7-D6E18F8D5555}" type="datetimeFigureOut">
              <a:rPr lang="es-419" smtClean="0"/>
              <a:t>22/7/2024</a:t>
            </a:fld>
            <a:endParaRPr lang="es-419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1117609-AE2A-4A64-A9F9-FABFAD367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7330D3D-C9A9-47FE-8554-6A3327758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91193-1E68-445A-A671-FDB32DCC3BA4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576779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DEAA9A-7DE7-44A2-8EAB-A18E99E5B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5BC49AC-843A-4506-A26E-DE1211E45A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419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B0CB699-7572-4E50-8A5B-ACEF582284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9449318-B29E-4F1B-99DD-BA0D71CAD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C5C8B-6D63-41DF-92B7-D6E18F8D5555}" type="datetimeFigureOut">
              <a:rPr lang="es-419" smtClean="0"/>
              <a:t>22/7/2024</a:t>
            </a:fld>
            <a:endParaRPr lang="es-419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3978754-BFDA-4E9A-8BA1-E85D2D5E0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6BE1D16-9408-4D3A-BB4A-03A9E90A7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91193-1E68-445A-A671-FDB32DCC3BA4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417780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2DE2A47-4CC7-4FA5-8C6D-3C8C6AC82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943008B-AAAD-49A0-873D-FFC5A37ACE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5ABA8F0-CE70-4C9B-A12F-CD870F3ADE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5C5C8B-6D63-41DF-92B7-D6E18F8D5555}" type="datetimeFigureOut">
              <a:rPr lang="es-419" smtClean="0"/>
              <a:t>22/7/2024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73E01D7-D0D2-47D3-B370-9810DAA91B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FC14F18-69B0-4183-9D97-8E57E86303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91193-1E68-445A-A671-FDB32DCC3BA4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41971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419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2.svg"/><Relationship Id="rId7" Type="http://schemas.openxmlformats.org/officeDocument/2006/relationships/image" Target="../media/image19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2.svg"/><Relationship Id="rId7" Type="http://schemas.openxmlformats.org/officeDocument/2006/relationships/image" Target="../media/image19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2.svg"/><Relationship Id="rId7" Type="http://schemas.openxmlformats.org/officeDocument/2006/relationships/image" Target="../media/image19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2.svg"/><Relationship Id="rId7" Type="http://schemas.openxmlformats.org/officeDocument/2006/relationships/image" Target="../media/image19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2.svg"/><Relationship Id="rId7" Type="http://schemas.openxmlformats.org/officeDocument/2006/relationships/image" Target="../media/image19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2.svg"/><Relationship Id="rId7" Type="http://schemas.openxmlformats.org/officeDocument/2006/relationships/image" Target="../media/image19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F96ECB5A-70E0-4A94-80A8-E62D13A2D0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86267" y="-104775"/>
            <a:ext cx="12378267" cy="7200900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49BDEBE9-59E3-4D62-8F99-6D26394C84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86800" y="0"/>
            <a:ext cx="3505200" cy="6858000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F90B5829-82FC-42B0-950D-05C8B916E9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33425" y="1090612"/>
            <a:ext cx="57150" cy="3400425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9284A0A9-A845-4B2C-8CC1-EE11C4B8FCC3}"/>
              </a:ext>
            </a:extLst>
          </p:cNvPr>
          <p:cNvSpPr txBox="1"/>
          <p:nvPr/>
        </p:nvSpPr>
        <p:spPr>
          <a:xfrm>
            <a:off x="922431" y="1090612"/>
            <a:ext cx="716253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err="1">
                <a:solidFill>
                  <a:schemeClr val="bg1"/>
                </a:solidFill>
                <a:latin typeface="Raleway" panose="020B0503030101060003" pitchFamily="34" charset="0"/>
              </a:rPr>
              <a:t>Atribuciones</a:t>
            </a:r>
            <a:r>
              <a:rPr lang="en-US" sz="7200" b="1" dirty="0">
                <a:solidFill>
                  <a:schemeClr val="bg1"/>
                </a:solidFill>
                <a:latin typeface="Raleway" panose="020B0503030101060003" pitchFamily="34" charset="0"/>
              </a:rPr>
              <a:t> de</a:t>
            </a:r>
          </a:p>
          <a:p>
            <a:r>
              <a:rPr lang="en-US" sz="7200" b="1" dirty="0">
                <a:solidFill>
                  <a:schemeClr val="bg1"/>
                </a:solidFill>
                <a:latin typeface="Raleway" panose="020B0503030101060003" pitchFamily="34" charset="0"/>
              </a:rPr>
              <a:t>un Alcalde </a:t>
            </a:r>
            <a:endParaRPr lang="es-419" sz="7200" b="1" dirty="0">
              <a:solidFill>
                <a:schemeClr val="bg1"/>
              </a:solidFill>
              <a:latin typeface="Raleway" panose="020B0503030101060003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48411" y="5072"/>
            <a:ext cx="3548838" cy="2331727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81460" y="2336798"/>
            <a:ext cx="3510540" cy="289939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09069" y="5234297"/>
            <a:ext cx="3482931" cy="1628775"/>
          </a:xfrm>
          <a:prstGeom prst="rect">
            <a:avLst/>
          </a:prstGeom>
        </p:spPr>
      </p:pic>
      <p:sp>
        <p:nvSpPr>
          <p:cNvPr id="9" name="Freeform 2">
            <a:extLst>
              <a:ext uri="{FF2B5EF4-FFF2-40B4-BE49-F238E27FC236}">
                <a16:creationId xmlns:a16="http://schemas.microsoft.com/office/drawing/2014/main" id="{2E570003-C63D-234C-E095-BD1BEFE0E003}"/>
              </a:ext>
            </a:extLst>
          </p:cNvPr>
          <p:cNvSpPr/>
          <p:nvPr/>
        </p:nvSpPr>
        <p:spPr>
          <a:xfrm>
            <a:off x="876213" y="3008975"/>
            <a:ext cx="7638667" cy="4450643"/>
          </a:xfrm>
          <a:custGeom>
            <a:avLst/>
            <a:gdLst/>
            <a:ahLst/>
            <a:cxnLst/>
            <a:rect l="l" t="t" r="r" b="b"/>
            <a:pathLst>
              <a:path w="12202829" h="6864092">
                <a:moveTo>
                  <a:pt x="0" y="0"/>
                </a:moveTo>
                <a:lnTo>
                  <a:pt x="12202830" y="0"/>
                </a:lnTo>
                <a:lnTo>
                  <a:pt x="12202830" y="6864092"/>
                </a:lnTo>
                <a:lnTo>
                  <a:pt x="0" y="6864092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536270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áfico 4">
            <a:extLst>
              <a:ext uri="{FF2B5EF4-FFF2-40B4-BE49-F238E27FC236}">
                <a16:creationId xmlns:a16="http://schemas.microsoft.com/office/drawing/2014/main" id="{52A987EC-86EE-4C42-B4C9-F2F3D8516E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-1"/>
            <a:ext cx="6096000" cy="6858001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9E2E47AF-8DDE-49FC-87ED-86F1FFBD37C7}"/>
              </a:ext>
            </a:extLst>
          </p:cNvPr>
          <p:cNvSpPr txBox="1"/>
          <p:nvPr/>
        </p:nvSpPr>
        <p:spPr>
          <a:xfrm>
            <a:off x="448056" y="420624"/>
            <a:ext cx="53869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Raleway" panose="020B0503030101060003" pitchFamily="34" charset="0"/>
              </a:rPr>
              <a:t>Acuerdo</a:t>
            </a:r>
            <a:r>
              <a:rPr lang="en-US" sz="4000" b="1" dirty="0">
                <a:solidFill>
                  <a:schemeClr val="bg1"/>
                </a:solidFill>
                <a:latin typeface="Raleway" panose="020B0503030101060003" pitchFamily="34" charset="0"/>
              </a:rPr>
              <a:t> del </a:t>
            </a:r>
            <a:r>
              <a:rPr lang="en-US" sz="4000" b="1" dirty="0" err="1">
                <a:solidFill>
                  <a:schemeClr val="bg1"/>
                </a:solidFill>
                <a:latin typeface="Raleway" panose="020B0503030101060003" pitchFamily="34" charset="0"/>
              </a:rPr>
              <a:t>concejo</a:t>
            </a:r>
            <a:r>
              <a:rPr lang="en-US" sz="4000" b="1" dirty="0">
                <a:solidFill>
                  <a:schemeClr val="bg1"/>
                </a:solidFill>
                <a:latin typeface="Raleway" panose="020B0503030101060003" pitchFamily="34" charset="0"/>
              </a:rPr>
              <a:t> para la </a:t>
            </a:r>
            <a:r>
              <a:rPr lang="en-US" sz="4000" b="1" dirty="0" err="1">
                <a:solidFill>
                  <a:schemeClr val="bg1"/>
                </a:solidFill>
                <a:latin typeface="Raleway" panose="020B0503030101060003" pitchFamily="34" charset="0"/>
              </a:rPr>
              <a:t>aprobación</a:t>
            </a:r>
            <a:r>
              <a:rPr lang="en-US" sz="4000" b="1" dirty="0">
                <a:solidFill>
                  <a:schemeClr val="bg1"/>
                </a:solidFill>
                <a:latin typeface="Raleway" panose="020B0503030101060003" pitchFamily="34" charset="0"/>
              </a:rPr>
              <a:t> </a:t>
            </a:r>
            <a:endParaRPr lang="es-419" sz="4000" b="1" dirty="0">
              <a:solidFill>
                <a:schemeClr val="bg1"/>
              </a:solidFill>
              <a:latin typeface="Raleway" panose="020B0503030101060003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4B6DB70-BDA6-402B-A6FA-4C04E37582A6}"/>
              </a:ext>
            </a:extLst>
          </p:cNvPr>
          <p:cNvSpPr txBox="1"/>
          <p:nvPr/>
        </p:nvSpPr>
        <p:spPr>
          <a:xfrm>
            <a:off x="275462" y="1779687"/>
            <a:ext cx="555955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Del Plan Comunal de Desarrollo (PLADECO)</a:t>
            </a:r>
          </a:p>
          <a:p>
            <a:r>
              <a:rPr lang="es-ES" dirty="0">
                <a:solidFill>
                  <a:schemeClr val="bg1"/>
                </a:solidFill>
              </a:rPr>
              <a:t>Del Presupuesto Municipal (Salud y Educación)</a:t>
            </a:r>
          </a:p>
          <a:p>
            <a:r>
              <a:rPr lang="es-ES" dirty="0">
                <a:solidFill>
                  <a:schemeClr val="bg1"/>
                </a:solidFill>
              </a:rPr>
              <a:t>De los Proyectos de Inversión</a:t>
            </a:r>
          </a:p>
          <a:p>
            <a:endParaRPr lang="es-ES" dirty="0">
              <a:solidFill>
                <a:schemeClr val="bg1"/>
              </a:solidFill>
            </a:endParaRPr>
          </a:p>
          <a:p>
            <a:r>
              <a:rPr lang="es-ES" dirty="0">
                <a:solidFill>
                  <a:schemeClr val="bg1"/>
                </a:solidFill>
              </a:rPr>
              <a:t>La ley agrega que también debe haber cuidado en aprobar:</a:t>
            </a:r>
          </a:p>
          <a:p>
            <a:endParaRPr lang="es-ES" dirty="0">
              <a:solidFill>
                <a:schemeClr val="bg1"/>
              </a:solidFill>
            </a:endParaRPr>
          </a:p>
          <a:p>
            <a:r>
              <a:rPr lang="es-ES" dirty="0">
                <a:solidFill>
                  <a:schemeClr val="bg1"/>
                </a:solidFill>
              </a:rPr>
              <a:t>De las Políticas de Recursos Humanos</a:t>
            </a:r>
          </a:p>
          <a:p>
            <a:r>
              <a:rPr lang="es-ES" dirty="0">
                <a:solidFill>
                  <a:schemeClr val="bg1"/>
                </a:solidFill>
              </a:rPr>
              <a:t>De las Políticas de Prestación de Servicios Municipales</a:t>
            </a:r>
          </a:p>
          <a:p>
            <a:r>
              <a:rPr lang="es-ES" dirty="0">
                <a:solidFill>
                  <a:schemeClr val="bg1"/>
                </a:solidFill>
              </a:rPr>
              <a:t>De las Políticas de Concesiones, Permisos y Licitaciones</a:t>
            </a:r>
          </a:p>
          <a:p>
            <a:r>
              <a:rPr lang="es-ES" dirty="0">
                <a:solidFill>
                  <a:schemeClr val="bg1"/>
                </a:solidFill>
              </a:rPr>
              <a:t>El Plan Regulador Comunal y sus seccionales</a:t>
            </a:r>
          </a:p>
          <a:p>
            <a:r>
              <a:rPr lang="es-ES" dirty="0">
                <a:solidFill>
                  <a:schemeClr val="bg1"/>
                </a:solidFill>
              </a:rPr>
              <a:t>El Plan de Inversiones en Infraestructura de Movilidad y Espacio Público </a:t>
            </a:r>
          </a:p>
          <a:p>
            <a:r>
              <a:rPr lang="es-ES" dirty="0">
                <a:solidFill>
                  <a:schemeClr val="bg1"/>
                </a:solidFill>
              </a:rPr>
              <a:t>El Plan comunal de Seguridad Pública y sus actualizaciones</a:t>
            </a:r>
          </a:p>
          <a:p>
            <a:endParaRPr lang="es-ES" dirty="0">
              <a:solidFill>
                <a:schemeClr val="bg1"/>
              </a:solidFill>
            </a:endParaRPr>
          </a:p>
          <a:p>
            <a:r>
              <a:rPr lang="es-ES" dirty="0">
                <a:solidFill>
                  <a:schemeClr val="bg1"/>
                </a:solidFill>
              </a:rPr>
              <a:t>Art. 65 de Ley N° 18.695</a:t>
            </a:r>
          </a:p>
          <a:p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0D0987AC-FBBC-4288-BC87-0A1D97314480}"/>
              </a:ext>
            </a:extLst>
          </p:cNvPr>
          <p:cNvSpPr/>
          <p:nvPr/>
        </p:nvSpPr>
        <p:spPr>
          <a:xfrm>
            <a:off x="6553199" y="604838"/>
            <a:ext cx="5114925" cy="57959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2028" y="1255776"/>
            <a:ext cx="3733800" cy="12192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2028" y="2783938"/>
            <a:ext cx="4054221" cy="3069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3440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áfico 5">
            <a:extLst>
              <a:ext uri="{FF2B5EF4-FFF2-40B4-BE49-F238E27FC236}">
                <a16:creationId xmlns:a16="http://schemas.microsoft.com/office/drawing/2014/main" id="{C3DED1E3-689C-4A30-837C-16378FFF40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Elipse 7">
            <a:extLst>
              <a:ext uri="{FF2B5EF4-FFF2-40B4-BE49-F238E27FC236}">
                <a16:creationId xmlns:a16="http://schemas.microsoft.com/office/drawing/2014/main" id="{00994CF1-210E-4531-B373-FB07CAB35927}"/>
              </a:ext>
            </a:extLst>
          </p:cNvPr>
          <p:cNvSpPr/>
          <p:nvPr/>
        </p:nvSpPr>
        <p:spPr>
          <a:xfrm>
            <a:off x="1171575" y="1323975"/>
            <a:ext cx="2295525" cy="229552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B38C9CEA-87A3-4E94-8778-8E5A5B9DBD45}"/>
              </a:ext>
            </a:extLst>
          </p:cNvPr>
          <p:cNvSpPr/>
          <p:nvPr/>
        </p:nvSpPr>
        <p:spPr>
          <a:xfrm>
            <a:off x="4881562" y="1323975"/>
            <a:ext cx="2295525" cy="229552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0B2B8A51-3CC9-44A8-A111-92406C8CE835}"/>
              </a:ext>
            </a:extLst>
          </p:cNvPr>
          <p:cNvSpPr/>
          <p:nvPr/>
        </p:nvSpPr>
        <p:spPr>
          <a:xfrm>
            <a:off x="8591549" y="1323975"/>
            <a:ext cx="2295525" cy="229552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87765E37-0159-4EDC-966D-9A625FACCB53}"/>
              </a:ext>
            </a:extLst>
          </p:cNvPr>
          <p:cNvSpPr txBox="1"/>
          <p:nvPr/>
        </p:nvSpPr>
        <p:spPr>
          <a:xfrm>
            <a:off x="1361707" y="3619500"/>
            <a:ext cx="19152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Raleway" panose="020B0503030101060003" pitchFamily="34" charset="0"/>
              </a:rPr>
              <a:t>Artículo 57 </a:t>
            </a:r>
            <a:endParaRPr lang="es-419" sz="2800" b="1" dirty="0">
              <a:solidFill>
                <a:schemeClr val="bg1"/>
              </a:solidFill>
              <a:latin typeface="Raleway" panose="020B0503030101060003" pitchFamily="34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A5C1A8D6-2496-49D7-8AF8-A9E1B2ACFA39}"/>
              </a:ext>
            </a:extLst>
          </p:cNvPr>
          <p:cNvSpPr txBox="1"/>
          <p:nvPr/>
        </p:nvSpPr>
        <p:spPr>
          <a:xfrm>
            <a:off x="1076324" y="4087475"/>
            <a:ext cx="271843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>
                <a:solidFill>
                  <a:schemeClr val="bg1"/>
                </a:solidFill>
              </a:rPr>
              <a:t>-</a:t>
            </a:r>
            <a:r>
              <a:rPr lang="en-US" sz="1400" dirty="0" err="1">
                <a:solidFill>
                  <a:schemeClr val="bg1"/>
                </a:solidFill>
              </a:rPr>
              <a:t>Alcalde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elegido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por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sufragio</a:t>
            </a:r>
            <a:r>
              <a:rPr lang="en-US" sz="1400" dirty="0">
                <a:solidFill>
                  <a:schemeClr val="bg1"/>
                </a:solidFill>
              </a:rPr>
              <a:t> universal.</a:t>
            </a:r>
          </a:p>
          <a:p>
            <a:pPr algn="just"/>
            <a:r>
              <a:rPr lang="en-US" sz="1400" dirty="0">
                <a:solidFill>
                  <a:schemeClr val="bg1"/>
                </a:solidFill>
              </a:rPr>
              <a:t>-</a:t>
            </a:r>
            <a:r>
              <a:rPr lang="en-US" sz="1400" dirty="0" err="1">
                <a:solidFill>
                  <a:schemeClr val="bg1"/>
                </a:solidFill>
              </a:rPr>
              <a:t>Mandato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durará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cuantro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años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</a:p>
          <a:p>
            <a:pPr algn="just"/>
            <a:r>
              <a:rPr lang="en-US" sz="1400" dirty="0">
                <a:solidFill>
                  <a:schemeClr val="bg1"/>
                </a:solidFill>
              </a:rPr>
              <a:t>- </a:t>
            </a:r>
            <a:r>
              <a:rPr lang="en-US" sz="1400" dirty="0" err="1">
                <a:solidFill>
                  <a:schemeClr val="bg1"/>
                </a:solidFill>
              </a:rPr>
              <a:t>Pudiendo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ser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reelegido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por</a:t>
            </a:r>
            <a:r>
              <a:rPr lang="en-US" sz="1400" dirty="0">
                <a:solidFill>
                  <a:schemeClr val="bg1"/>
                </a:solidFill>
              </a:rPr>
              <a:t> dos </a:t>
            </a:r>
            <a:r>
              <a:rPr lang="en-US" sz="1400" dirty="0" err="1">
                <a:solidFill>
                  <a:schemeClr val="bg1"/>
                </a:solidFill>
              </a:rPr>
              <a:t>periodos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siguientes</a:t>
            </a:r>
            <a:r>
              <a:rPr lang="en-US" sz="1400" dirty="0">
                <a:solidFill>
                  <a:schemeClr val="bg1"/>
                </a:solidFill>
              </a:rPr>
              <a:t> y </a:t>
            </a:r>
            <a:r>
              <a:rPr lang="en-US" sz="1400" dirty="0" err="1">
                <a:solidFill>
                  <a:schemeClr val="bg1"/>
                </a:solidFill>
              </a:rPr>
              <a:t>sucesivos</a:t>
            </a:r>
            <a:r>
              <a:rPr lang="en-US" sz="1400" dirty="0">
                <a:solidFill>
                  <a:schemeClr val="bg1"/>
                </a:solidFill>
              </a:rPr>
              <a:t>. </a:t>
            </a:r>
          </a:p>
          <a:p>
            <a:pPr algn="just"/>
            <a:endParaRPr lang="en-US" sz="1400" dirty="0">
              <a:solidFill>
                <a:schemeClr val="bg1"/>
              </a:solidFill>
            </a:endParaRPr>
          </a:p>
          <a:p>
            <a:pPr algn="just"/>
            <a:endParaRPr lang="es-419" sz="1400" dirty="0">
              <a:solidFill>
                <a:schemeClr val="bg1"/>
              </a:solidFill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A49BD343-785A-467A-81C4-A8D37DF172D1}"/>
              </a:ext>
            </a:extLst>
          </p:cNvPr>
          <p:cNvSpPr txBox="1"/>
          <p:nvPr/>
        </p:nvSpPr>
        <p:spPr>
          <a:xfrm>
            <a:off x="4695417" y="3619500"/>
            <a:ext cx="27946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Raleway" panose="020B0503030101060003" pitchFamily="34" charset="0"/>
              </a:rPr>
              <a:t>Responsabilidad</a:t>
            </a:r>
            <a:r>
              <a:rPr lang="en-US" sz="2800" b="1" dirty="0">
                <a:solidFill>
                  <a:schemeClr val="bg1"/>
                </a:solidFill>
                <a:latin typeface="Raleway" panose="020B0503030101060003" pitchFamily="34" charset="0"/>
              </a:rPr>
              <a:t> </a:t>
            </a:r>
            <a:endParaRPr lang="es-419" sz="2800" b="1" dirty="0">
              <a:solidFill>
                <a:schemeClr val="bg1"/>
              </a:solidFill>
              <a:latin typeface="Raleway" panose="020B0503030101060003" pitchFamily="34" charset="0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C0A8FBD5-E807-483B-AC83-8B5AF57B44CC}"/>
              </a:ext>
            </a:extLst>
          </p:cNvPr>
          <p:cNvSpPr txBox="1"/>
          <p:nvPr/>
        </p:nvSpPr>
        <p:spPr>
          <a:xfrm>
            <a:off x="4691141" y="4087475"/>
            <a:ext cx="310850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400" dirty="0">
                <a:solidFill>
                  <a:schemeClr val="bg1"/>
                </a:solidFill>
              </a:rPr>
              <a:t>El alcalde que sea reelegido será responsable por las acciones y omisiones imputables del período </a:t>
            </a:r>
            <a:r>
              <a:rPr lang="es-ES" sz="1400" dirty="0" err="1">
                <a:solidFill>
                  <a:schemeClr val="bg1"/>
                </a:solidFill>
              </a:rPr>
              <a:t>alcaldicio</a:t>
            </a:r>
            <a:r>
              <a:rPr lang="es-ES" sz="1400" dirty="0">
                <a:solidFill>
                  <a:schemeClr val="bg1"/>
                </a:solidFill>
              </a:rPr>
              <a:t> inmediatamente precedente, que afecten la probidad administrativa o impliquen un notable abandono de deberes</a:t>
            </a:r>
            <a:endParaRPr lang="es-419" sz="1400" dirty="0">
              <a:solidFill>
                <a:schemeClr val="bg1"/>
              </a:solidFill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9DABC951-8009-4303-9980-63EC05F70E35}"/>
              </a:ext>
            </a:extLst>
          </p:cNvPr>
          <p:cNvSpPr txBox="1"/>
          <p:nvPr/>
        </p:nvSpPr>
        <p:spPr>
          <a:xfrm>
            <a:off x="8496699" y="3591876"/>
            <a:ext cx="2485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419" sz="2800" b="1" dirty="0">
                <a:solidFill>
                  <a:schemeClr val="bg1"/>
                </a:solidFill>
                <a:latin typeface="Raleway" panose="020B0503030101060003" pitchFamily="34" charset="0"/>
              </a:rPr>
              <a:t>Remuneración 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F6316A9F-0758-4B56-89E1-7BCFCDDEE194}"/>
              </a:ext>
            </a:extLst>
          </p:cNvPr>
          <p:cNvSpPr txBox="1"/>
          <p:nvPr/>
        </p:nvSpPr>
        <p:spPr>
          <a:xfrm>
            <a:off x="8586786" y="4087475"/>
            <a:ext cx="248602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>
                <a:solidFill>
                  <a:schemeClr val="bg1"/>
                </a:solidFill>
              </a:rPr>
              <a:t>Forma parte de la planta municipal </a:t>
            </a:r>
            <a:r>
              <a:rPr lang="en-US" sz="1400" dirty="0" err="1">
                <a:solidFill>
                  <a:schemeClr val="bg1"/>
                </a:solidFill>
              </a:rPr>
              <a:t>en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calidad</a:t>
            </a:r>
            <a:r>
              <a:rPr lang="en-US" sz="1400" dirty="0">
                <a:solidFill>
                  <a:schemeClr val="bg1"/>
                </a:solidFill>
              </a:rPr>
              <a:t> de </a:t>
            </a:r>
            <a:r>
              <a:rPr lang="en-US" sz="1400" dirty="0" err="1">
                <a:solidFill>
                  <a:schemeClr val="bg1"/>
                </a:solidFill>
              </a:rPr>
              <a:t>funcionario</a:t>
            </a:r>
            <a:r>
              <a:rPr lang="en-US" sz="1400" dirty="0">
                <a:solidFill>
                  <a:schemeClr val="bg1"/>
                </a:solidFill>
              </a:rPr>
              <a:t>. </a:t>
            </a:r>
          </a:p>
          <a:p>
            <a:pPr algn="just"/>
            <a:r>
              <a:rPr lang="en-US" sz="1400" dirty="0" err="1">
                <a:solidFill>
                  <a:schemeClr val="bg1"/>
                </a:solidFill>
              </a:rPr>
              <a:t>Sueldo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corresponde</a:t>
            </a:r>
            <a:r>
              <a:rPr lang="en-US" sz="1400" dirty="0">
                <a:solidFill>
                  <a:schemeClr val="bg1"/>
                </a:solidFill>
              </a:rPr>
              <a:t> a </a:t>
            </a:r>
            <a:r>
              <a:rPr lang="en-US" sz="1400" dirty="0" err="1">
                <a:solidFill>
                  <a:schemeClr val="bg1"/>
                </a:solidFill>
              </a:rPr>
              <a:t>su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grados</a:t>
            </a:r>
            <a:r>
              <a:rPr lang="en-US" sz="1400" dirty="0">
                <a:solidFill>
                  <a:schemeClr val="bg1"/>
                </a:solidFill>
              </a:rPr>
              <a:t>, </a:t>
            </a:r>
            <a:r>
              <a:rPr lang="en-US" sz="1400" dirty="0" err="1">
                <a:solidFill>
                  <a:schemeClr val="bg1"/>
                </a:solidFill>
              </a:rPr>
              <a:t>reconociendole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una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asignación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única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inherente</a:t>
            </a:r>
            <a:r>
              <a:rPr lang="en-US" sz="1400" dirty="0">
                <a:solidFill>
                  <a:schemeClr val="bg1"/>
                </a:solidFill>
              </a:rPr>
              <a:t> al cargo</a:t>
            </a:r>
          </a:p>
          <a:p>
            <a:pPr algn="just"/>
            <a:endParaRPr lang="en-US" sz="1400" dirty="0">
              <a:solidFill>
                <a:schemeClr val="bg1"/>
              </a:solidFill>
            </a:endParaRPr>
          </a:p>
          <a:p>
            <a:pPr algn="just"/>
            <a:endParaRPr lang="es-419" sz="1400" dirty="0">
              <a:solidFill>
                <a:schemeClr val="bg1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4705" y="1272598"/>
            <a:ext cx="2295525" cy="23982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1556" y="1323975"/>
            <a:ext cx="2428667" cy="22955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86786" y="1298819"/>
            <a:ext cx="2318214" cy="231821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2051053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áfico 4">
            <a:extLst>
              <a:ext uri="{FF2B5EF4-FFF2-40B4-BE49-F238E27FC236}">
                <a16:creationId xmlns:a16="http://schemas.microsoft.com/office/drawing/2014/main" id="{52A987EC-86EE-4C42-B4C9-F2F3D8516E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-1"/>
            <a:ext cx="6096000" cy="6858001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9E2E47AF-8DDE-49FC-87ED-86F1FFBD37C7}"/>
              </a:ext>
            </a:extLst>
          </p:cNvPr>
          <p:cNvSpPr txBox="1"/>
          <p:nvPr/>
        </p:nvSpPr>
        <p:spPr>
          <a:xfrm>
            <a:off x="448056" y="420624"/>
            <a:ext cx="53869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4000" b="1" dirty="0">
                <a:solidFill>
                  <a:schemeClr val="bg1"/>
                </a:solidFill>
                <a:latin typeface="Raleway" panose="020B0503030101060003" pitchFamily="34" charset="0"/>
              </a:rPr>
              <a:t>Característica del Cargo de Alcalde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4B6DB70-BDA6-402B-A6FA-4C04E37582A6}"/>
              </a:ext>
            </a:extLst>
          </p:cNvPr>
          <p:cNvSpPr txBox="1"/>
          <p:nvPr/>
        </p:nvSpPr>
        <p:spPr>
          <a:xfrm>
            <a:off x="275462" y="1779687"/>
            <a:ext cx="555955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chemeClr val="bg1"/>
                </a:solidFill>
              </a:rPr>
              <a:t>Es un cargo municipal.  </a:t>
            </a:r>
            <a:r>
              <a:rPr lang="es-ES" dirty="0">
                <a:solidFill>
                  <a:schemeClr val="bg1"/>
                </a:solidFill>
              </a:rPr>
              <a:t>En cuanto está contemplado en la planta municipal. Esta característica le otorga a quién lo sirve la condición legal de funcionario municipal.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chemeClr val="bg1"/>
                </a:solidFill>
              </a:rPr>
              <a:t>Es un cargo de elección popular</a:t>
            </a:r>
            <a:r>
              <a:rPr lang="es-ES" dirty="0">
                <a:solidFill>
                  <a:schemeClr val="bg1"/>
                </a:solidFill>
              </a:rPr>
              <a:t>.- Es elegido por sufragio universal, en votación conjunta y cédula separada de la de concejales. Actualmente es elegido alcalde, en forma directa, aquél candidato que obtenga la mayor cantidad de votos.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chemeClr val="bg1"/>
                </a:solidFill>
              </a:rPr>
              <a:t>Es un cargo remunerado</a:t>
            </a:r>
            <a:r>
              <a:rPr lang="es-ES" dirty="0">
                <a:solidFill>
                  <a:schemeClr val="bg1"/>
                </a:solidFill>
              </a:rPr>
              <a:t>.- Desde que forma parte de una planta municipal en calidad de funcionario. Además del sueldo correspondiente a su grado, se le reconoce una asignación única inherente al cargo, imponible y tributable. 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0D0987AC-FBBC-4288-BC87-0A1D97314480}"/>
              </a:ext>
            </a:extLst>
          </p:cNvPr>
          <p:cNvSpPr/>
          <p:nvPr/>
        </p:nvSpPr>
        <p:spPr>
          <a:xfrm>
            <a:off x="6553199" y="604838"/>
            <a:ext cx="5114925" cy="57959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3198" y="604838"/>
            <a:ext cx="5114925" cy="287558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3197" y="3502819"/>
            <a:ext cx="5114925" cy="2897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2754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áfico 4">
            <a:extLst>
              <a:ext uri="{FF2B5EF4-FFF2-40B4-BE49-F238E27FC236}">
                <a16:creationId xmlns:a16="http://schemas.microsoft.com/office/drawing/2014/main" id="{52A987EC-86EE-4C42-B4C9-F2F3D8516E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-1"/>
            <a:ext cx="6096000" cy="6858001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9E2E47AF-8DDE-49FC-87ED-86F1FFBD37C7}"/>
              </a:ext>
            </a:extLst>
          </p:cNvPr>
          <p:cNvSpPr txBox="1"/>
          <p:nvPr/>
        </p:nvSpPr>
        <p:spPr>
          <a:xfrm>
            <a:off x="448056" y="420624"/>
            <a:ext cx="53869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4000" b="1" dirty="0">
                <a:solidFill>
                  <a:schemeClr val="bg1"/>
                </a:solidFill>
                <a:latin typeface="Raleway" panose="020B0503030101060003" pitchFamily="34" charset="0"/>
              </a:rPr>
              <a:t>Característica del Cargo de Alcalde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4B6DB70-BDA6-402B-A6FA-4C04E37582A6}"/>
              </a:ext>
            </a:extLst>
          </p:cNvPr>
          <p:cNvSpPr txBox="1"/>
          <p:nvPr/>
        </p:nvSpPr>
        <p:spPr>
          <a:xfrm>
            <a:off x="275462" y="1779687"/>
            <a:ext cx="55595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b="1" dirty="0">
                <a:solidFill>
                  <a:schemeClr val="bg1"/>
                </a:solidFill>
              </a:rPr>
              <a:t>Es un cargo cuyo mandato está definido en el tiempo</a:t>
            </a:r>
            <a:r>
              <a:rPr lang="es-ES" sz="2400" dirty="0">
                <a:solidFill>
                  <a:schemeClr val="bg1"/>
                </a:solidFill>
              </a:rPr>
              <a:t>.- Dura cuatro años, sin embargo, puede ser reelegido  por 2 periodos seguidos y consecutivos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b="1" dirty="0">
                <a:solidFill>
                  <a:schemeClr val="bg1"/>
                </a:solidFill>
              </a:rPr>
              <a:t>Es un cargo que se ubica en la cúspide de la planta municipal.- </a:t>
            </a:r>
            <a:r>
              <a:rPr lang="es-ES" sz="2400" dirty="0">
                <a:solidFill>
                  <a:schemeClr val="bg1"/>
                </a:solidFill>
              </a:rPr>
              <a:t>El alcalde es la máxima autoridad de la municipalidad. Expresamente así lo dispone y lo trata la ley.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0D0987AC-FBBC-4288-BC87-0A1D97314480}"/>
              </a:ext>
            </a:extLst>
          </p:cNvPr>
          <p:cNvSpPr/>
          <p:nvPr/>
        </p:nvSpPr>
        <p:spPr>
          <a:xfrm>
            <a:off x="6553199" y="604838"/>
            <a:ext cx="5114925" cy="57959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3198" y="604838"/>
            <a:ext cx="5114925" cy="287558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3197" y="3502819"/>
            <a:ext cx="5114925" cy="2897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8753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760FEC-AAC6-4C7C-92F4-D8D2EDFE9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37DBBC8-9B40-4000-BF2B-1226537460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419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C1A3FE43-1CB1-47DC-9F25-F01A2BDB7C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24162"/>
            <a:ext cx="12192000" cy="6858000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CABA6F35-763F-4E6F-B7A4-2D8E945E77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53100" y="302491"/>
            <a:ext cx="5924550" cy="6253018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4B541E7F-C3D3-4210-AC53-8A327BF0D4C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95325" y="476250"/>
            <a:ext cx="38100" cy="590550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DBDC4669-14C7-4AC7-8E38-DEACC88692E3}"/>
              </a:ext>
            </a:extLst>
          </p:cNvPr>
          <p:cNvSpPr txBox="1"/>
          <p:nvPr/>
        </p:nvSpPr>
        <p:spPr>
          <a:xfrm>
            <a:off x="895350" y="307359"/>
            <a:ext cx="4591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1F497D"/>
                </a:solidFill>
                <a:latin typeface="Raleway" panose="020B0503030101060003" pitchFamily="34" charset="0"/>
              </a:rPr>
              <a:t>Funciones</a:t>
            </a:r>
            <a:r>
              <a:rPr lang="en-US" sz="3600" b="1" dirty="0">
                <a:solidFill>
                  <a:srgbClr val="1F497D"/>
                </a:solidFill>
                <a:latin typeface="Raleway" panose="020B0503030101060003" pitchFamily="34" charset="0"/>
              </a:rPr>
              <a:t> del </a:t>
            </a:r>
            <a:r>
              <a:rPr lang="en-US" sz="3600" b="1" dirty="0" err="1">
                <a:solidFill>
                  <a:srgbClr val="1F497D"/>
                </a:solidFill>
                <a:latin typeface="Raleway" panose="020B0503030101060003" pitchFamily="34" charset="0"/>
              </a:rPr>
              <a:t>alcalde</a:t>
            </a:r>
            <a:endParaRPr lang="es-419" sz="3600" b="1" dirty="0">
              <a:solidFill>
                <a:srgbClr val="1F497D"/>
              </a:solidFill>
              <a:latin typeface="Raleway" panose="020B0503030101060003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1AE0A260-0575-42E0-B440-D4BD6951BF3D}"/>
              </a:ext>
            </a:extLst>
          </p:cNvPr>
          <p:cNvSpPr txBox="1"/>
          <p:nvPr/>
        </p:nvSpPr>
        <p:spPr>
          <a:xfrm>
            <a:off x="733425" y="856357"/>
            <a:ext cx="501967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b="1" u="sng" dirty="0"/>
              <a:t>Dirigir la municipalidad:  </a:t>
            </a:r>
            <a:r>
              <a:rPr lang="es-ES" sz="2400" dirty="0"/>
              <a:t>En cuanto debe orientar la corporación a su cargo rectamente hacia adelante. La ley pretende un alcalde que lidere en forma positiva su municipio. </a:t>
            </a:r>
          </a:p>
          <a:p>
            <a:pPr algn="just"/>
            <a:r>
              <a:rPr lang="es-ES" sz="2400" b="1" u="sng" dirty="0"/>
              <a:t>Administrar la municipalidad </a:t>
            </a:r>
            <a:r>
              <a:rPr lang="es-ES" sz="2400" dirty="0"/>
              <a:t>es el responsable superior del ordenamiento y organización de la </a:t>
            </a:r>
            <a:r>
              <a:rPr lang="es-ES" sz="2400" dirty="0" err="1"/>
              <a:t>mun</a:t>
            </a:r>
            <a:r>
              <a:rPr lang="es-ES" sz="2400" dirty="0"/>
              <a:t>. y en cuanto es la persona que, con su </a:t>
            </a:r>
            <a:r>
              <a:rPr lang="es-ES" sz="2400" b="1" dirty="0"/>
              <a:t>firma</a:t>
            </a:r>
            <a:r>
              <a:rPr lang="es-ES" sz="2400" dirty="0"/>
              <a:t> a través de resoluciones, avala las decisiones que se van adoptando, sin perjuicio de su atribución de delegar el ejercicio de parte sus atribuciones en funcionarios determinados o de delegar la facultad para firmar sobre materias específicas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DFE48939-2472-4408-8A56-4A7F3740EF77}"/>
              </a:ext>
            </a:extLst>
          </p:cNvPr>
          <p:cNvSpPr/>
          <p:nvPr/>
        </p:nvSpPr>
        <p:spPr>
          <a:xfrm>
            <a:off x="5753099" y="4552949"/>
            <a:ext cx="5924551" cy="2065193"/>
          </a:xfrm>
          <a:prstGeom prst="rect">
            <a:avLst/>
          </a:prstGeom>
          <a:solidFill>
            <a:srgbClr val="BA18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22BF8C55-7105-4161-BCFD-915D8AB2D31D}"/>
              </a:ext>
            </a:extLst>
          </p:cNvPr>
          <p:cNvSpPr txBox="1"/>
          <p:nvPr/>
        </p:nvSpPr>
        <p:spPr>
          <a:xfrm>
            <a:off x="5857874" y="4697486"/>
            <a:ext cx="581977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s-ES" sz="2000" b="1" u="sng" dirty="0">
                <a:solidFill>
                  <a:schemeClr val="bg1"/>
                </a:solidFill>
              </a:rPr>
              <a:t>Supervigilar el funcionamiento de la municipalidad: </a:t>
            </a:r>
            <a:r>
              <a:rPr lang="es-ES" sz="2000" dirty="0">
                <a:solidFill>
                  <a:schemeClr val="bg1"/>
                </a:solidFill>
              </a:rPr>
              <a:t>Que es consecuencia del ejercicio de su autoridad superior, </a:t>
            </a:r>
            <a:r>
              <a:rPr lang="es-ES" sz="2000" dirty="0" err="1">
                <a:solidFill>
                  <a:schemeClr val="bg1"/>
                </a:solidFill>
              </a:rPr>
              <a:t>supervigilancia</a:t>
            </a:r>
            <a:r>
              <a:rPr lang="es-ES" sz="2000" dirty="0">
                <a:solidFill>
                  <a:schemeClr val="bg1"/>
                </a:solidFill>
              </a:rPr>
              <a:t> que se extiende, sin exclusión de ninguna naturaleza, a todos los aspectos municipales.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8"/>
          <a:srcRect b="6521"/>
          <a:stretch/>
        </p:blipFill>
        <p:spPr>
          <a:xfrm>
            <a:off x="5753099" y="302491"/>
            <a:ext cx="5924551" cy="4226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2600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DB0633-6C22-4F84-B4D1-39021E299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7B3D8F1-CB37-47CE-8440-56FC160D9F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419"/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5A00012C-A238-434C-815E-C3F41AEC53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07C79FAD-85C7-444E-B891-46AA7DFBA045}"/>
              </a:ext>
            </a:extLst>
          </p:cNvPr>
          <p:cNvSpPr txBox="1"/>
          <p:nvPr/>
        </p:nvSpPr>
        <p:spPr>
          <a:xfrm>
            <a:off x="698922" y="796958"/>
            <a:ext cx="5526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solidFill>
                  <a:schemeClr val="bg1"/>
                </a:solidFill>
                <a:latin typeface="Raleway" panose="020B0503030101060003" pitchFamily="34" charset="0"/>
              </a:rPr>
              <a:t>Atribuciones del Alcalde  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53A7398F-317F-4ACF-AD07-0550DB3D4532}"/>
              </a:ext>
            </a:extLst>
          </p:cNvPr>
          <p:cNvSpPr txBox="1"/>
          <p:nvPr/>
        </p:nvSpPr>
        <p:spPr>
          <a:xfrm>
            <a:off x="827868" y="2078160"/>
            <a:ext cx="569691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chemeClr val="bg1"/>
                </a:solidFill>
              </a:rPr>
              <a:t>Artículo 63.- El alcalde tendrá las siguientes atribuciones: </a:t>
            </a:r>
          </a:p>
          <a:p>
            <a:r>
              <a:rPr lang="es-ES" sz="2800" dirty="0">
                <a:solidFill>
                  <a:schemeClr val="bg1"/>
                </a:solidFill>
              </a:rPr>
              <a:t>-Representar judicial y extrajudicialmente a la municipalidad;</a:t>
            </a:r>
          </a:p>
          <a:p>
            <a:r>
              <a:rPr lang="es-ES" sz="2800" dirty="0">
                <a:solidFill>
                  <a:schemeClr val="bg1"/>
                </a:solidFill>
              </a:rPr>
              <a:t>-Proponer al concejo la organización interna de la municipalidad</a:t>
            </a:r>
          </a:p>
          <a:p>
            <a:r>
              <a:rPr lang="es-ES" sz="2800" dirty="0">
                <a:solidFill>
                  <a:schemeClr val="bg1"/>
                </a:solidFill>
              </a:rPr>
              <a:t>-Nombrar y remover a los funcionarios de su dependencia de acuerdo con las normas estatutarias que los rijan.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E796B7DF-5E9C-4520-A895-46B48BB4E831}"/>
              </a:ext>
            </a:extLst>
          </p:cNvPr>
          <p:cNvSpPr/>
          <p:nvPr/>
        </p:nvSpPr>
        <p:spPr>
          <a:xfrm>
            <a:off x="657225" y="1824038"/>
            <a:ext cx="45719" cy="3087796"/>
          </a:xfrm>
          <a:prstGeom prst="rect">
            <a:avLst/>
          </a:prstGeom>
          <a:solidFill>
            <a:srgbClr val="BA181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3CF0DE95-363A-456B-9209-DDC130252173}"/>
              </a:ext>
            </a:extLst>
          </p:cNvPr>
          <p:cNvSpPr/>
          <p:nvPr/>
        </p:nvSpPr>
        <p:spPr>
          <a:xfrm rot="856984">
            <a:off x="6902227" y="-429472"/>
            <a:ext cx="6284786" cy="828806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/>
          <a:srcRect l="19912" t="29610" r="35350" b="36862"/>
          <a:stretch/>
        </p:blipFill>
        <p:spPr>
          <a:xfrm>
            <a:off x="7843648" y="730794"/>
            <a:ext cx="5186552" cy="218648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79788" y="3906299"/>
            <a:ext cx="5247468" cy="2951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040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DB0633-6C22-4F84-B4D1-39021E299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7B3D8F1-CB37-47CE-8440-56FC160D9F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419"/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5A00012C-A238-434C-815E-C3F41AEC53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-61064"/>
            <a:ext cx="12192000" cy="6858000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07C79FAD-85C7-444E-B891-46AA7DFBA045}"/>
              </a:ext>
            </a:extLst>
          </p:cNvPr>
          <p:cNvSpPr txBox="1"/>
          <p:nvPr/>
        </p:nvSpPr>
        <p:spPr>
          <a:xfrm>
            <a:off x="698922" y="796958"/>
            <a:ext cx="5526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solidFill>
                  <a:schemeClr val="bg1"/>
                </a:solidFill>
                <a:latin typeface="Raleway" panose="020B0503030101060003" pitchFamily="34" charset="0"/>
              </a:rPr>
              <a:t>Atribuciones del Alcalde  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53A7398F-317F-4ACF-AD07-0550DB3D4532}"/>
              </a:ext>
            </a:extLst>
          </p:cNvPr>
          <p:cNvSpPr txBox="1"/>
          <p:nvPr/>
        </p:nvSpPr>
        <p:spPr>
          <a:xfrm>
            <a:off x="830280" y="1760723"/>
            <a:ext cx="569691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chemeClr val="bg1"/>
                </a:solidFill>
              </a:rPr>
              <a:t>-Velar por la observancia del principio de la probidad administrativa dentro del municipio y aplicar medidas disciplinarias al personal de su dependencia, en conformidad con las normas estatutarias que lo rijan.</a:t>
            </a:r>
          </a:p>
          <a:p>
            <a:r>
              <a:rPr lang="es-ES" sz="2800" dirty="0">
                <a:solidFill>
                  <a:schemeClr val="bg1"/>
                </a:solidFill>
              </a:rPr>
              <a:t>-Administrar los recursos financieros de la municipalidad, de acuerdo con las normas sobre administración financiera del Estado</a:t>
            </a:r>
          </a:p>
          <a:p>
            <a:endParaRPr lang="es-ES" sz="2800" dirty="0">
              <a:solidFill>
                <a:schemeClr val="bg1"/>
              </a:solidFill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E796B7DF-5E9C-4520-A895-46B48BB4E831}"/>
              </a:ext>
            </a:extLst>
          </p:cNvPr>
          <p:cNvSpPr/>
          <p:nvPr/>
        </p:nvSpPr>
        <p:spPr>
          <a:xfrm>
            <a:off x="657225" y="1824038"/>
            <a:ext cx="45719" cy="3087796"/>
          </a:xfrm>
          <a:prstGeom prst="rect">
            <a:avLst/>
          </a:prstGeom>
          <a:solidFill>
            <a:srgbClr val="BA181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3CF0DE95-363A-456B-9209-DDC130252173}"/>
              </a:ext>
            </a:extLst>
          </p:cNvPr>
          <p:cNvSpPr/>
          <p:nvPr/>
        </p:nvSpPr>
        <p:spPr>
          <a:xfrm rot="856984">
            <a:off x="6902227" y="-429472"/>
            <a:ext cx="6284786" cy="828806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1572" y="590801"/>
            <a:ext cx="2686050" cy="170497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42909" y="4001294"/>
            <a:ext cx="4203421" cy="2334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6373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DB0633-6C22-4F84-B4D1-39021E299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7B3D8F1-CB37-47CE-8440-56FC160D9F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419"/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5A00012C-A238-434C-815E-C3F41AEC53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-61064"/>
            <a:ext cx="12192000" cy="6858000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07C79FAD-85C7-444E-B891-46AA7DFBA045}"/>
              </a:ext>
            </a:extLst>
          </p:cNvPr>
          <p:cNvSpPr txBox="1"/>
          <p:nvPr/>
        </p:nvSpPr>
        <p:spPr>
          <a:xfrm>
            <a:off x="698922" y="796958"/>
            <a:ext cx="5526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solidFill>
                  <a:schemeClr val="bg1"/>
                </a:solidFill>
                <a:latin typeface="Raleway" panose="020B0503030101060003" pitchFamily="34" charset="0"/>
              </a:rPr>
              <a:t>Atribuciones del Alcalde  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53A7398F-317F-4ACF-AD07-0550DB3D4532}"/>
              </a:ext>
            </a:extLst>
          </p:cNvPr>
          <p:cNvSpPr txBox="1"/>
          <p:nvPr/>
        </p:nvSpPr>
        <p:spPr>
          <a:xfrm>
            <a:off x="830280" y="1760723"/>
            <a:ext cx="569691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chemeClr val="bg1"/>
                </a:solidFill>
              </a:rPr>
              <a:t>-Administrar los bienes municipales y nacionales de uso público de la comuna que correspondan en conformidad a esta ley;</a:t>
            </a:r>
          </a:p>
          <a:p>
            <a:r>
              <a:rPr lang="es-ES" sz="2800" dirty="0">
                <a:solidFill>
                  <a:schemeClr val="bg1"/>
                </a:solidFill>
              </a:rPr>
              <a:t>-Otorgar, renovar y poner término a permisos municipales</a:t>
            </a:r>
          </a:p>
          <a:p>
            <a:r>
              <a:rPr lang="es-ES" sz="2800" dirty="0">
                <a:solidFill>
                  <a:schemeClr val="bg1"/>
                </a:solidFill>
              </a:rPr>
              <a:t>-Adquirir y enajenar bienes muebles;</a:t>
            </a:r>
          </a:p>
          <a:p>
            <a:r>
              <a:rPr lang="es-ES" sz="2800" dirty="0">
                <a:solidFill>
                  <a:schemeClr val="bg1"/>
                </a:solidFill>
              </a:rPr>
              <a:t>-Dictar resoluciones obligatorias de carácter general o particular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E796B7DF-5E9C-4520-A895-46B48BB4E831}"/>
              </a:ext>
            </a:extLst>
          </p:cNvPr>
          <p:cNvSpPr/>
          <p:nvPr/>
        </p:nvSpPr>
        <p:spPr>
          <a:xfrm>
            <a:off x="657225" y="1824038"/>
            <a:ext cx="45719" cy="3087796"/>
          </a:xfrm>
          <a:prstGeom prst="rect">
            <a:avLst/>
          </a:prstGeom>
          <a:solidFill>
            <a:srgbClr val="BA181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3CF0DE95-363A-456B-9209-DDC130252173}"/>
              </a:ext>
            </a:extLst>
          </p:cNvPr>
          <p:cNvSpPr/>
          <p:nvPr/>
        </p:nvSpPr>
        <p:spPr>
          <a:xfrm rot="856984">
            <a:off x="6902227" y="-429472"/>
            <a:ext cx="6284786" cy="828806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2909" y="453071"/>
            <a:ext cx="3730986" cy="308146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2213" y="4004140"/>
            <a:ext cx="4877123" cy="304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4130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DB0633-6C22-4F84-B4D1-39021E299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7B3D8F1-CB37-47CE-8440-56FC160D9F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419"/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5A00012C-A238-434C-815E-C3F41AEC53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-61064"/>
            <a:ext cx="12192000" cy="6858000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07C79FAD-85C7-444E-B891-46AA7DFBA045}"/>
              </a:ext>
            </a:extLst>
          </p:cNvPr>
          <p:cNvSpPr txBox="1"/>
          <p:nvPr/>
        </p:nvSpPr>
        <p:spPr>
          <a:xfrm>
            <a:off x="698922" y="796958"/>
            <a:ext cx="5526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solidFill>
                  <a:schemeClr val="bg1"/>
                </a:solidFill>
                <a:latin typeface="Raleway" panose="020B0503030101060003" pitchFamily="34" charset="0"/>
              </a:rPr>
              <a:t>Atribuciones del Alcalde  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53A7398F-317F-4ACF-AD07-0550DB3D4532}"/>
              </a:ext>
            </a:extLst>
          </p:cNvPr>
          <p:cNvSpPr txBox="1"/>
          <p:nvPr/>
        </p:nvSpPr>
        <p:spPr>
          <a:xfrm>
            <a:off x="830280" y="1760723"/>
            <a:ext cx="569691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chemeClr val="bg1"/>
                </a:solidFill>
              </a:rPr>
              <a:t>Delegar el ejercicio de parte de sus atribuciones exclusivas en funcionarios de su dependencia o en los delegados que designe, salvo las contempladas en las letras c) y d) y la presidencia del consejo comunal de seguridad pública. Igualmente podrá delegar la facultad para firmar, bajo la fórmula "por orden del alcalde", sobre materias específicas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E796B7DF-5E9C-4520-A895-46B48BB4E831}"/>
              </a:ext>
            </a:extLst>
          </p:cNvPr>
          <p:cNvSpPr/>
          <p:nvPr/>
        </p:nvSpPr>
        <p:spPr>
          <a:xfrm>
            <a:off x="657225" y="1824038"/>
            <a:ext cx="45719" cy="3087796"/>
          </a:xfrm>
          <a:prstGeom prst="rect">
            <a:avLst/>
          </a:prstGeom>
          <a:solidFill>
            <a:srgbClr val="BA181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3CF0DE95-363A-456B-9209-DDC130252173}"/>
              </a:ext>
            </a:extLst>
          </p:cNvPr>
          <p:cNvSpPr/>
          <p:nvPr/>
        </p:nvSpPr>
        <p:spPr>
          <a:xfrm rot="856984">
            <a:off x="6902227" y="-429472"/>
            <a:ext cx="6284786" cy="828806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3077" y="982938"/>
            <a:ext cx="4891098" cy="278315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76842" y="4383901"/>
            <a:ext cx="4154879" cy="2764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3602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DB0633-6C22-4F84-B4D1-39021E299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7B3D8F1-CB37-47CE-8440-56FC160D9F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419"/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5A00012C-A238-434C-815E-C3F41AEC53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-61064"/>
            <a:ext cx="12192000" cy="6858000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07C79FAD-85C7-444E-B891-46AA7DFBA045}"/>
              </a:ext>
            </a:extLst>
          </p:cNvPr>
          <p:cNvSpPr txBox="1"/>
          <p:nvPr/>
        </p:nvSpPr>
        <p:spPr>
          <a:xfrm>
            <a:off x="698922" y="796958"/>
            <a:ext cx="5526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solidFill>
                  <a:schemeClr val="bg1"/>
                </a:solidFill>
                <a:latin typeface="Raleway" panose="020B0503030101060003" pitchFamily="34" charset="0"/>
              </a:rPr>
              <a:t>Atribuciones del Alcalde  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53A7398F-317F-4ACF-AD07-0550DB3D4532}"/>
              </a:ext>
            </a:extLst>
          </p:cNvPr>
          <p:cNvSpPr txBox="1"/>
          <p:nvPr/>
        </p:nvSpPr>
        <p:spPr>
          <a:xfrm>
            <a:off x="830280" y="1760723"/>
            <a:ext cx="569691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chemeClr val="bg1"/>
                </a:solidFill>
              </a:rPr>
              <a:t>-Coordinar el funcionamiento de la municipalidad con los órganos de la Administración del Estado que corresponda;</a:t>
            </a:r>
          </a:p>
          <a:p>
            <a:r>
              <a:rPr lang="es-ES" sz="2800" dirty="0">
                <a:solidFill>
                  <a:schemeClr val="bg1"/>
                </a:solidFill>
              </a:rPr>
              <a:t>-Coordinar con los servicios públicos la acción de éstos en el territorio de la comuna;</a:t>
            </a:r>
          </a:p>
          <a:p>
            <a:r>
              <a:rPr lang="es-ES" sz="2800" dirty="0">
                <a:solidFill>
                  <a:schemeClr val="bg1"/>
                </a:solidFill>
              </a:rPr>
              <a:t>-Ejecutar los actos y celebrar los contratos necesarios para el adecuado cumplimiento de las funciones de la municipalidad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E796B7DF-5E9C-4520-A895-46B48BB4E831}"/>
              </a:ext>
            </a:extLst>
          </p:cNvPr>
          <p:cNvSpPr/>
          <p:nvPr/>
        </p:nvSpPr>
        <p:spPr>
          <a:xfrm>
            <a:off x="657225" y="1824038"/>
            <a:ext cx="45719" cy="3087796"/>
          </a:xfrm>
          <a:prstGeom prst="rect">
            <a:avLst/>
          </a:prstGeom>
          <a:solidFill>
            <a:srgbClr val="BA181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3CF0DE95-363A-456B-9209-DDC130252173}"/>
              </a:ext>
            </a:extLst>
          </p:cNvPr>
          <p:cNvSpPr/>
          <p:nvPr/>
        </p:nvSpPr>
        <p:spPr>
          <a:xfrm rot="856984">
            <a:off x="6902227" y="-429472"/>
            <a:ext cx="6284786" cy="828806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6220" y="1225584"/>
            <a:ext cx="48768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083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áfico 9">
            <a:extLst>
              <a:ext uri="{FF2B5EF4-FFF2-40B4-BE49-F238E27FC236}">
                <a16:creationId xmlns:a16="http://schemas.microsoft.com/office/drawing/2014/main" id="{D6FECDA2-C7E6-4668-93A3-2AA4C7B8AE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D98C6375-2C5D-451E-B6E5-72F05EBC6761}"/>
              </a:ext>
            </a:extLst>
          </p:cNvPr>
          <p:cNvSpPr/>
          <p:nvPr/>
        </p:nvSpPr>
        <p:spPr>
          <a:xfrm>
            <a:off x="476250" y="361950"/>
            <a:ext cx="4638675" cy="509587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pic>
        <p:nvPicPr>
          <p:cNvPr id="8" name="Gráfico 7">
            <a:extLst>
              <a:ext uri="{FF2B5EF4-FFF2-40B4-BE49-F238E27FC236}">
                <a16:creationId xmlns:a16="http://schemas.microsoft.com/office/drawing/2014/main" id="{29413A18-3F5B-44C1-8FD4-F991FF6955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6250" y="3595687"/>
            <a:ext cx="6050014" cy="2456764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B4F4B17C-9389-4A88-AB97-ACE205216A3C}"/>
              </a:ext>
            </a:extLst>
          </p:cNvPr>
          <p:cNvSpPr txBox="1"/>
          <p:nvPr/>
        </p:nvSpPr>
        <p:spPr>
          <a:xfrm>
            <a:off x="581891" y="4324350"/>
            <a:ext cx="57450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>
                <a:solidFill>
                  <a:schemeClr val="bg1"/>
                </a:solidFill>
              </a:rPr>
              <a:t> Artículo 56.- El alcalde es la máxima autoridad de la municipalidad y en tal calidad le corresponderá su dirección y administración superior y la </a:t>
            </a:r>
            <a:r>
              <a:rPr lang="es-ES" dirty="0" err="1">
                <a:solidFill>
                  <a:schemeClr val="bg1"/>
                </a:solidFill>
              </a:rPr>
              <a:t>supervigilancia</a:t>
            </a:r>
            <a:r>
              <a:rPr lang="es-ES" dirty="0">
                <a:solidFill>
                  <a:schemeClr val="bg1"/>
                </a:solidFill>
              </a:rPr>
              <a:t> de su funcionamiento.</a:t>
            </a:r>
            <a:endParaRPr lang="es-419" sz="2000" dirty="0">
              <a:solidFill>
                <a:schemeClr val="bg1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398E755-1400-45E4-ABB9-80B046E1C93E}"/>
              </a:ext>
            </a:extLst>
          </p:cNvPr>
          <p:cNvSpPr txBox="1"/>
          <p:nvPr/>
        </p:nvSpPr>
        <p:spPr>
          <a:xfrm>
            <a:off x="831273" y="3678018"/>
            <a:ext cx="50239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Raleway" panose="020B0503030101060003" pitchFamily="34" charset="0"/>
              </a:rPr>
              <a:t>Alcalde</a:t>
            </a:r>
            <a:endParaRPr lang="es-419" sz="3600" b="1" dirty="0">
              <a:solidFill>
                <a:schemeClr val="bg1"/>
              </a:solidFill>
              <a:latin typeface="Raleway" panose="020B0503030101060003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6A1978F-81D8-4BE6-A270-411654508DB4}"/>
              </a:ext>
            </a:extLst>
          </p:cNvPr>
          <p:cNvSpPr txBox="1"/>
          <p:nvPr/>
        </p:nvSpPr>
        <p:spPr>
          <a:xfrm>
            <a:off x="7185961" y="567392"/>
            <a:ext cx="16638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BA1818"/>
                </a:solidFill>
                <a:latin typeface="Raleway" panose="020B0503030101060003" pitchFamily="34" charset="0"/>
              </a:rPr>
              <a:t>Objetivos</a:t>
            </a:r>
            <a:r>
              <a:rPr lang="en-US" sz="2800" b="1" dirty="0">
                <a:solidFill>
                  <a:srgbClr val="BA1818"/>
                </a:solidFill>
                <a:latin typeface="Raleway" panose="020B0503030101060003" pitchFamily="34" charset="0"/>
              </a:rPr>
              <a:t> </a:t>
            </a:r>
            <a:endParaRPr lang="es-419" sz="2800" b="1" dirty="0">
              <a:solidFill>
                <a:srgbClr val="BA1818"/>
              </a:solidFill>
              <a:latin typeface="Raleway" panose="020B0503030101060003" pitchFamily="34" charset="0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47C510E2-C4E4-4EFA-9CA6-9E0D45248BB3}"/>
              </a:ext>
            </a:extLst>
          </p:cNvPr>
          <p:cNvSpPr/>
          <p:nvPr/>
        </p:nvSpPr>
        <p:spPr>
          <a:xfrm>
            <a:off x="7267575" y="1171575"/>
            <a:ext cx="523220" cy="523220"/>
          </a:xfrm>
          <a:prstGeom prst="rect">
            <a:avLst/>
          </a:prstGeom>
          <a:solidFill>
            <a:srgbClr val="BA18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0DBF2FE1-DD96-4E1B-B19E-6917185AC1AD}"/>
              </a:ext>
            </a:extLst>
          </p:cNvPr>
          <p:cNvSpPr/>
          <p:nvPr/>
        </p:nvSpPr>
        <p:spPr>
          <a:xfrm>
            <a:off x="7267575" y="1905000"/>
            <a:ext cx="523220" cy="523220"/>
          </a:xfrm>
          <a:prstGeom prst="rect">
            <a:avLst/>
          </a:prstGeom>
          <a:solidFill>
            <a:srgbClr val="BA18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54DD4B16-FEC9-40DD-9BE9-E927FE9F5F5D}"/>
              </a:ext>
            </a:extLst>
          </p:cNvPr>
          <p:cNvSpPr/>
          <p:nvPr/>
        </p:nvSpPr>
        <p:spPr>
          <a:xfrm>
            <a:off x="7267575" y="2638425"/>
            <a:ext cx="523220" cy="523220"/>
          </a:xfrm>
          <a:prstGeom prst="rect">
            <a:avLst/>
          </a:prstGeom>
          <a:solidFill>
            <a:srgbClr val="BA18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66DBFA83-D320-461A-B9CC-B01425055ADC}"/>
              </a:ext>
            </a:extLst>
          </p:cNvPr>
          <p:cNvSpPr/>
          <p:nvPr/>
        </p:nvSpPr>
        <p:spPr>
          <a:xfrm>
            <a:off x="7267575" y="3371850"/>
            <a:ext cx="523220" cy="523220"/>
          </a:xfrm>
          <a:prstGeom prst="rect">
            <a:avLst/>
          </a:prstGeom>
          <a:solidFill>
            <a:srgbClr val="BA18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D22F03DA-0B56-428F-8446-074DB7D36668}"/>
              </a:ext>
            </a:extLst>
          </p:cNvPr>
          <p:cNvSpPr/>
          <p:nvPr/>
        </p:nvSpPr>
        <p:spPr>
          <a:xfrm>
            <a:off x="7267575" y="4105275"/>
            <a:ext cx="523220" cy="523220"/>
          </a:xfrm>
          <a:prstGeom prst="rect">
            <a:avLst/>
          </a:prstGeom>
          <a:solidFill>
            <a:srgbClr val="BA18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B4A0E608-9399-4435-A0CF-EB7F5F6E6436}"/>
              </a:ext>
            </a:extLst>
          </p:cNvPr>
          <p:cNvSpPr txBox="1"/>
          <p:nvPr/>
        </p:nvSpPr>
        <p:spPr>
          <a:xfrm>
            <a:off x="7267084" y="1207145"/>
            <a:ext cx="52420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Raleway" panose="020B0503030101060003" pitchFamily="34" charset="0"/>
              </a:rPr>
              <a:t>1</a:t>
            </a:r>
            <a:endParaRPr lang="es-419" sz="2400" b="1" dirty="0">
              <a:solidFill>
                <a:schemeClr val="bg1"/>
              </a:solidFill>
              <a:latin typeface="Raleway" panose="020B0503030101060003" pitchFamily="34" charset="0"/>
            </a:endParaRP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238EBE14-06A5-4708-9B74-EC7B326D69EC}"/>
              </a:ext>
            </a:extLst>
          </p:cNvPr>
          <p:cNvSpPr txBox="1"/>
          <p:nvPr/>
        </p:nvSpPr>
        <p:spPr>
          <a:xfrm>
            <a:off x="7267084" y="1905000"/>
            <a:ext cx="52420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Raleway" panose="020B0503030101060003" pitchFamily="34" charset="0"/>
              </a:rPr>
              <a:t>2</a:t>
            </a:r>
            <a:endParaRPr lang="es-419" sz="2400" b="1" dirty="0">
              <a:solidFill>
                <a:schemeClr val="bg1"/>
              </a:solidFill>
              <a:latin typeface="Raleway" panose="020B0503030101060003" pitchFamily="34" charset="0"/>
            </a:endParaRP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CC1E9A51-697E-4895-B3E8-71993DC214A8}"/>
              </a:ext>
            </a:extLst>
          </p:cNvPr>
          <p:cNvSpPr txBox="1"/>
          <p:nvPr/>
        </p:nvSpPr>
        <p:spPr>
          <a:xfrm>
            <a:off x="7267084" y="2664410"/>
            <a:ext cx="52420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Raleway" panose="020B0503030101060003" pitchFamily="34" charset="0"/>
              </a:rPr>
              <a:t>3</a:t>
            </a:r>
            <a:endParaRPr lang="es-419" sz="2400" b="1" dirty="0">
              <a:solidFill>
                <a:schemeClr val="bg1"/>
              </a:solidFill>
              <a:latin typeface="Raleway" panose="020B0503030101060003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5E8EBD32-1262-4E83-BE22-EEBE1B7B068C}"/>
              </a:ext>
            </a:extLst>
          </p:cNvPr>
          <p:cNvSpPr txBox="1"/>
          <p:nvPr/>
        </p:nvSpPr>
        <p:spPr>
          <a:xfrm>
            <a:off x="7267084" y="3371820"/>
            <a:ext cx="52420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Raleway" panose="020B0503030101060003" pitchFamily="34" charset="0"/>
              </a:rPr>
              <a:t>4</a:t>
            </a:r>
            <a:endParaRPr lang="es-419" sz="2400" b="1" dirty="0">
              <a:solidFill>
                <a:schemeClr val="bg1"/>
              </a:solidFill>
              <a:latin typeface="Raleway" panose="020B0503030101060003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2E92750A-6324-4183-8726-59083D843A27}"/>
              </a:ext>
            </a:extLst>
          </p:cNvPr>
          <p:cNvSpPr txBox="1"/>
          <p:nvPr/>
        </p:nvSpPr>
        <p:spPr>
          <a:xfrm>
            <a:off x="7266593" y="4105275"/>
            <a:ext cx="52420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Raleway" panose="020B0503030101060003" pitchFamily="34" charset="0"/>
              </a:rPr>
              <a:t>5</a:t>
            </a:r>
            <a:endParaRPr lang="es-419" sz="2400" b="1" dirty="0">
              <a:solidFill>
                <a:schemeClr val="bg1"/>
              </a:solidFill>
              <a:latin typeface="Raleway" panose="020B0503030101060003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018C572E-B746-44BD-B98D-5154A28337F5}"/>
              </a:ext>
            </a:extLst>
          </p:cNvPr>
          <p:cNvSpPr txBox="1"/>
          <p:nvPr/>
        </p:nvSpPr>
        <p:spPr>
          <a:xfrm>
            <a:off x="7986057" y="1171575"/>
            <a:ext cx="39147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419" sz="1400" dirty="0"/>
              <a:t>Conocer Funcionamiento y orgánica Municipal </a:t>
            </a: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517D5932-B36C-4F5F-A50B-0095858E4084}"/>
              </a:ext>
            </a:extLst>
          </p:cNvPr>
          <p:cNvSpPr txBox="1"/>
          <p:nvPr/>
        </p:nvSpPr>
        <p:spPr>
          <a:xfrm>
            <a:off x="8016941" y="1905000"/>
            <a:ext cx="3914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419" sz="1400" dirty="0"/>
              <a:t>Describir Ley 18.695 Orgánica Constitucional de Municipalidades </a:t>
            </a: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1D825C60-5C39-4B5F-BB83-80D00CC3705B}"/>
              </a:ext>
            </a:extLst>
          </p:cNvPr>
          <p:cNvSpPr txBox="1"/>
          <p:nvPr/>
        </p:nvSpPr>
        <p:spPr>
          <a:xfrm>
            <a:off x="7986056" y="2633632"/>
            <a:ext cx="39147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 err="1"/>
              <a:t>Conocer</a:t>
            </a:r>
            <a:r>
              <a:rPr lang="en-US" sz="1400" dirty="0"/>
              <a:t> la </a:t>
            </a:r>
            <a:r>
              <a:rPr lang="en-US" sz="1400" dirty="0" err="1"/>
              <a:t>Definición</a:t>
            </a:r>
            <a:r>
              <a:rPr lang="en-US" sz="1400" dirty="0"/>
              <a:t> y </a:t>
            </a:r>
            <a:r>
              <a:rPr lang="en-US" sz="1400" dirty="0" err="1"/>
              <a:t>Misión</a:t>
            </a:r>
            <a:r>
              <a:rPr lang="en-US" sz="1400" dirty="0"/>
              <a:t> del </a:t>
            </a:r>
            <a:r>
              <a:rPr lang="en-US" sz="1400" dirty="0" err="1"/>
              <a:t>Alcalde</a:t>
            </a:r>
            <a:endParaRPr lang="es-419" sz="1400" dirty="0"/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39A84571-5E1C-445F-814B-204EA8C1A228}"/>
              </a:ext>
            </a:extLst>
          </p:cNvPr>
          <p:cNvSpPr txBox="1"/>
          <p:nvPr/>
        </p:nvSpPr>
        <p:spPr>
          <a:xfrm>
            <a:off x="8034010" y="3371850"/>
            <a:ext cx="3914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 err="1"/>
              <a:t>Comprender</a:t>
            </a:r>
            <a:r>
              <a:rPr lang="en-US" sz="1400" dirty="0"/>
              <a:t> el </a:t>
            </a:r>
            <a:r>
              <a:rPr lang="en-US" sz="1400" dirty="0" err="1"/>
              <a:t>rol</a:t>
            </a:r>
            <a:r>
              <a:rPr lang="en-US" sz="1400" dirty="0"/>
              <a:t> del </a:t>
            </a:r>
            <a:r>
              <a:rPr lang="en-US" sz="1400" dirty="0" err="1"/>
              <a:t>Alcalde</a:t>
            </a:r>
            <a:r>
              <a:rPr lang="en-US" sz="1400" dirty="0"/>
              <a:t> </a:t>
            </a:r>
            <a:r>
              <a:rPr lang="en-US" sz="1400" dirty="0" err="1"/>
              <a:t>en</a:t>
            </a:r>
            <a:r>
              <a:rPr lang="en-US" sz="1400" dirty="0"/>
              <a:t> la </a:t>
            </a:r>
            <a:r>
              <a:rPr lang="en-US" sz="1400" dirty="0" err="1"/>
              <a:t>administración</a:t>
            </a:r>
            <a:r>
              <a:rPr lang="en-US" sz="1400" dirty="0"/>
              <a:t> municipal</a:t>
            </a:r>
            <a:endParaRPr lang="es-419" sz="1400" dirty="0"/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641AF6FE-2ADE-4485-9BC0-9B9C8EE4FD73}"/>
              </a:ext>
            </a:extLst>
          </p:cNvPr>
          <p:cNvSpPr txBox="1"/>
          <p:nvPr/>
        </p:nvSpPr>
        <p:spPr>
          <a:xfrm>
            <a:off x="8034010" y="4115097"/>
            <a:ext cx="39147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 err="1"/>
              <a:t>Conocer</a:t>
            </a:r>
            <a:r>
              <a:rPr lang="en-US" sz="1400" dirty="0"/>
              <a:t> las </a:t>
            </a:r>
            <a:r>
              <a:rPr lang="en-US" sz="1400" dirty="0" err="1"/>
              <a:t>atribuciones</a:t>
            </a:r>
            <a:r>
              <a:rPr lang="en-US" sz="1400" dirty="0"/>
              <a:t> de un </a:t>
            </a:r>
            <a:r>
              <a:rPr lang="en-US" sz="1400" dirty="0" err="1"/>
              <a:t>Alcalde</a:t>
            </a:r>
            <a:r>
              <a:rPr lang="en-US" sz="1400" dirty="0"/>
              <a:t>  </a:t>
            </a:r>
            <a:endParaRPr lang="es-419" sz="14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0133" y="353793"/>
            <a:ext cx="4664792" cy="3241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104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DB0633-6C22-4F84-B4D1-39021E299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7B3D8F1-CB37-47CE-8440-56FC160D9F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419"/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5A00012C-A238-434C-815E-C3F41AEC53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-61064"/>
            <a:ext cx="12192000" cy="6858000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07C79FAD-85C7-444E-B891-46AA7DFBA045}"/>
              </a:ext>
            </a:extLst>
          </p:cNvPr>
          <p:cNvSpPr txBox="1"/>
          <p:nvPr/>
        </p:nvSpPr>
        <p:spPr>
          <a:xfrm>
            <a:off x="698922" y="796958"/>
            <a:ext cx="5526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solidFill>
                  <a:schemeClr val="bg1"/>
                </a:solidFill>
                <a:latin typeface="Raleway" panose="020B0503030101060003" pitchFamily="34" charset="0"/>
              </a:rPr>
              <a:t>Atribuciones del Alcalde  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53A7398F-317F-4ACF-AD07-0550DB3D4532}"/>
              </a:ext>
            </a:extLst>
          </p:cNvPr>
          <p:cNvSpPr txBox="1"/>
          <p:nvPr/>
        </p:nvSpPr>
        <p:spPr>
          <a:xfrm>
            <a:off x="830280" y="1760723"/>
            <a:ext cx="569691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chemeClr val="bg1"/>
                </a:solidFill>
              </a:rPr>
              <a:t>-Convocar y presidir, con derecho a voto, el concejo; como asimismo, convocar y presidir el consejo comunal de organizaciones de la sociedad civil y el consejo comunal de seguridad pública.</a:t>
            </a:r>
          </a:p>
          <a:p>
            <a:r>
              <a:rPr lang="es-ES" sz="2800" dirty="0">
                <a:solidFill>
                  <a:schemeClr val="bg1"/>
                </a:solidFill>
              </a:rPr>
              <a:t>-Someter a plebiscito las materias de administración local, de acuerdo a lo establecido en los artículos 99 y siguientes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E796B7DF-5E9C-4520-A895-46B48BB4E831}"/>
              </a:ext>
            </a:extLst>
          </p:cNvPr>
          <p:cNvSpPr/>
          <p:nvPr/>
        </p:nvSpPr>
        <p:spPr>
          <a:xfrm>
            <a:off x="657225" y="1824038"/>
            <a:ext cx="45719" cy="3087796"/>
          </a:xfrm>
          <a:prstGeom prst="rect">
            <a:avLst/>
          </a:prstGeom>
          <a:solidFill>
            <a:srgbClr val="BA181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3CF0DE95-363A-456B-9209-DDC130252173}"/>
              </a:ext>
            </a:extLst>
          </p:cNvPr>
          <p:cNvSpPr/>
          <p:nvPr/>
        </p:nvSpPr>
        <p:spPr>
          <a:xfrm rot="856984">
            <a:off x="6902227" y="-429472"/>
            <a:ext cx="6284786" cy="828806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6220" y="1225584"/>
            <a:ext cx="48768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021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760FEC-AAC6-4C7C-92F4-D8D2EDFE9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37DBBC8-9B40-4000-BF2B-1226537460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419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C1A3FE43-1CB1-47DC-9F25-F01A2BDB7C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24162"/>
            <a:ext cx="12192000" cy="6858000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CABA6F35-763F-4E6F-B7A4-2D8E945E77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53100" y="302491"/>
            <a:ext cx="5924550" cy="6253018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4B541E7F-C3D3-4210-AC53-8A327BF0D4C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95325" y="476250"/>
            <a:ext cx="38100" cy="590550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DBDC4669-14C7-4AC7-8E38-DEACC88692E3}"/>
              </a:ext>
            </a:extLst>
          </p:cNvPr>
          <p:cNvSpPr txBox="1"/>
          <p:nvPr/>
        </p:nvSpPr>
        <p:spPr>
          <a:xfrm>
            <a:off x="895350" y="307359"/>
            <a:ext cx="4591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1F497D"/>
                </a:solidFill>
                <a:latin typeface="Raleway" panose="020B0503030101060003" pitchFamily="34" charset="0"/>
              </a:rPr>
              <a:t>Plebisicitos</a:t>
            </a:r>
            <a:r>
              <a:rPr lang="en-US" sz="3600" b="1" dirty="0">
                <a:solidFill>
                  <a:srgbClr val="1F497D"/>
                </a:solidFill>
                <a:latin typeface="Raleway" panose="020B0503030101060003" pitchFamily="34" charset="0"/>
              </a:rPr>
              <a:t> </a:t>
            </a:r>
            <a:endParaRPr lang="es-419" sz="3600" b="1" dirty="0">
              <a:solidFill>
                <a:srgbClr val="1F497D"/>
              </a:solidFill>
              <a:latin typeface="Raleway" panose="020B0503030101060003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1AE0A260-0575-42E0-B440-D4BD6951BF3D}"/>
              </a:ext>
            </a:extLst>
          </p:cNvPr>
          <p:cNvSpPr txBox="1"/>
          <p:nvPr/>
        </p:nvSpPr>
        <p:spPr>
          <a:xfrm>
            <a:off x="733425" y="856357"/>
            <a:ext cx="501967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4000" dirty="0"/>
              <a:t>Los resultados del plebiscito serán vinculantes para la autoridad municipal, siempre que vote en él más del 50% de los ciudadanos habilitados para votar en la comuna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DFE48939-2472-4408-8A56-4A7F3740EF77}"/>
              </a:ext>
            </a:extLst>
          </p:cNvPr>
          <p:cNvSpPr/>
          <p:nvPr/>
        </p:nvSpPr>
        <p:spPr>
          <a:xfrm>
            <a:off x="5753099" y="4552949"/>
            <a:ext cx="5924551" cy="2065193"/>
          </a:xfrm>
          <a:prstGeom prst="rect">
            <a:avLst/>
          </a:prstGeom>
          <a:solidFill>
            <a:srgbClr val="BA18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22BF8C55-7105-4161-BCFD-915D8AB2D31D}"/>
              </a:ext>
            </a:extLst>
          </p:cNvPr>
          <p:cNvSpPr txBox="1"/>
          <p:nvPr/>
        </p:nvSpPr>
        <p:spPr>
          <a:xfrm>
            <a:off x="5857874" y="4697486"/>
            <a:ext cx="5819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endParaRPr lang="es-ES" sz="2000" dirty="0">
              <a:solidFill>
                <a:schemeClr val="bg1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8"/>
          <a:srcRect b="6521"/>
          <a:stretch/>
        </p:blipFill>
        <p:spPr>
          <a:xfrm>
            <a:off x="5753099" y="302491"/>
            <a:ext cx="5924551" cy="4226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6319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DB0633-6C22-4F84-B4D1-39021E299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7B3D8F1-CB37-47CE-8440-56FC160D9F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419"/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5A00012C-A238-434C-815E-C3F41AEC53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19023" y="-61064"/>
            <a:ext cx="12192000" cy="6858000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07C79FAD-85C7-444E-B891-46AA7DFBA045}"/>
              </a:ext>
            </a:extLst>
          </p:cNvPr>
          <p:cNvSpPr txBox="1"/>
          <p:nvPr/>
        </p:nvSpPr>
        <p:spPr>
          <a:xfrm>
            <a:off x="657225" y="406324"/>
            <a:ext cx="5526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solidFill>
                  <a:schemeClr val="bg1"/>
                </a:solidFill>
                <a:latin typeface="Raleway" panose="020B0503030101060003" pitchFamily="34" charset="0"/>
              </a:rPr>
              <a:t>Atribuciones del Alcalde  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53A7398F-317F-4ACF-AD07-0550DB3D4532}"/>
              </a:ext>
            </a:extLst>
          </p:cNvPr>
          <p:cNvSpPr txBox="1"/>
          <p:nvPr/>
        </p:nvSpPr>
        <p:spPr>
          <a:xfrm>
            <a:off x="680084" y="1103070"/>
            <a:ext cx="5696918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chemeClr val="bg1"/>
                </a:solidFill>
              </a:rPr>
              <a:t>-Autorizar la circulación de los vehículos municipales fuera de los días y horas de trabajo, para el cumplimiento de las funciones inherentes a la municipalidad, y</a:t>
            </a:r>
          </a:p>
          <a:p>
            <a:r>
              <a:rPr lang="es-ES" sz="2800" dirty="0">
                <a:solidFill>
                  <a:schemeClr val="bg1"/>
                </a:solidFill>
              </a:rPr>
              <a:t>-Aprobar, observar o rechazar las solicitudes de materializar los aportes al espacio público que contempla la Ley General de Urbanismo y Construcciones a través de la ejecución de estudios, proyectos, obras y medidas de acuerdo a lo que dispone el mismo cuerpo legal.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E796B7DF-5E9C-4520-A895-46B48BB4E831}"/>
              </a:ext>
            </a:extLst>
          </p:cNvPr>
          <p:cNvSpPr/>
          <p:nvPr/>
        </p:nvSpPr>
        <p:spPr>
          <a:xfrm>
            <a:off x="657225" y="1824038"/>
            <a:ext cx="45719" cy="3087796"/>
          </a:xfrm>
          <a:prstGeom prst="rect">
            <a:avLst/>
          </a:prstGeom>
          <a:solidFill>
            <a:srgbClr val="BA181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3CF0DE95-363A-456B-9209-DDC130252173}"/>
              </a:ext>
            </a:extLst>
          </p:cNvPr>
          <p:cNvSpPr/>
          <p:nvPr/>
        </p:nvSpPr>
        <p:spPr>
          <a:xfrm rot="856984">
            <a:off x="6902227" y="-429472"/>
            <a:ext cx="6284786" cy="828806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6220" y="1225584"/>
            <a:ext cx="48768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4428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áfico 4">
            <a:extLst>
              <a:ext uri="{FF2B5EF4-FFF2-40B4-BE49-F238E27FC236}">
                <a16:creationId xmlns:a16="http://schemas.microsoft.com/office/drawing/2014/main" id="{52A987EC-86EE-4C42-B4C9-F2F3D8516E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-1"/>
            <a:ext cx="6096000" cy="6858001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9E2E47AF-8DDE-49FC-87ED-86F1FFBD37C7}"/>
              </a:ext>
            </a:extLst>
          </p:cNvPr>
          <p:cNvSpPr txBox="1"/>
          <p:nvPr/>
        </p:nvSpPr>
        <p:spPr>
          <a:xfrm>
            <a:off x="448056" y="420624"/>
            <a:ext cx="53869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4000" b="1" dirty="0">
                <a:solidFill>
                  <a:schemeClr val="bg1"/>
                </a:solidFill>
                <a:latin typeface="Raleway" panose="020B0503030101060003" pitchFamily="34" charset="0"/>
              </a:rPr>
              <a:t>Cuenta Pública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4B6DB70-BDA6-402B-A6FA-4C04E37582A6}"/>
              </a:ext>
            </a:extLst>
          </p:cNvPr>
          <p:cNvSpPr txBox="1"/>
          <p:nvPr/>
        </p:nvSpPr>
        <p:spPr>
          <a:xfrm>
            <a:off x="268224" y="1225689"/>
            <a:ext cx="555955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chemeClr val="bg1"/>
                </a:solidFill>
              </a:rPr>
              <a:t>El alcalde deberá dar cuenta pública al concejo, al consejo comunal de organizaciones de la sociedad civil y al consejo comunal de seguridad pública, a más tardar en el mes de abril de cada año, de su gestión anual y de la marcha general de la municipalidad. Deberán ser invitados también a esta sesión del concejo, las principales organizaciones comunitarias y otras relevantes de la comuna; las autoridades locales, regionales, y los parlamentarios que representen al distrito y la circunscripción a que pertenezca la comuna respectiva.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0D0987AC-FBBC-4288-BC87-0A1D97314480}"/>
              </a:ext>
            </a:extLst>
          </p:cNvPr>
          <p:cNvSpPr/>
          <p:nvPr/>
        </p:nvSpPr>
        <p:spPr>
          <a:xfrm>
            <a:off x="6553199" y="604838"/>
            <a:ext cx="5114925" cy="57959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3198" y="604838"/>
            <a:ext cx="5114925" cy="287558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3197" y="3502819"/>
            <a:ext cx="5114925" cy="2897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9411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F96ECB5A-70E0-4A94-80A8-E62D13A2D0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86267" y="-104775"/>
            <a:ext cx="12378267" cy="7200900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49BDEBE9-59E3-4D62-8F99-6D26394C84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86800" y="0"/>
            <a:ext cx="3505200" cy="6858000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F90B5829-82FC-42B0-950D-05C8B916E9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33425" y="1090612"/>
            <a:ext cx="57150" cy="3400425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9284A0A9-A845-4B2C-8CC1-EE11C4B8FCC3}"/>
              </a:ext>
            </a:extLst>
          </p:cNvPr>
          <p:cNvSpPr txBox="1"/>
          <p:nvPr/>
        </p:nvSpPr>
        <p:spPr>
          <a:xfrm>
            <a:off x="752395" y="1772213"/>
            <a:ext cx="72795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err="1">
                <a:solidFill>
                  <a:schemeClr val="bg1"/>
                </a:solidFill>
                <a:latin typeface="Raleway" panose="020B0503030101060003" pitchFamily="34" charset="0"/>
              </a:rPr>
              <a:t>Muchas</a:t>
            </a:r>
            <a:r>
              <a:rPr lang="en-US" sz="7200" b="1" dirty="0">
                <a:solidFill>
                  <a:schemeClr val="bg1"/>
                </a:solidFill>
                <a:latin typeface="Raleway" panose="020B0503030101060003" pitchFamily="34" charset="0"/>
              </a:rPr>
              <a:t> gracias </a:t>
            </a:r>
            <a:endParaRPr lang="es-419" sz="7200" b="1" dirty="0">
              <a:solidFill>
                <a:schemeClr val="bg1"/>
              </a:solidFill>
              <a:latin typeface="Raleway" panose="020B0503030101060003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48411" y="5072"/>
            <a:ext cx="3548838" cy="2331727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81460" y="2336798"/>
            <a:ext cx="3510540" cy="289939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09069" y="5234297"/>
            <a:ext cx="3482931" cy="1628775"/>
          </a:xfrm>
          <a:prstGeom prst="rect">
            <a:avLst/>
          </a:prstGeom>
        </p:spPr>
      </p:pic>
      <p:sp>
        <p:nvSpPr>
          <p:cNvPr id="9" name="Freeform 2">
            <a:extLst>
              <a:ext uri="{FF2B5EF4-FFF2-40B4-BE49-F238E27FC236}">
                <a16:creationId xmlns:a16="http://schemas.microsoft.com/office/drawing/2014/main" id="{01C251D1-61F6-0862-B91E-7328DD148A4D}"/>
              </a:ext>
            </a:extLst>
          </p:cNvPr>
          <p:cNvSpPr/>
          <p:nvPr/>
        </p:nvSpPr>
        <p:spPr>
          <a:xfrm>
            <a:off x="790575" y="2709921"/>
            <a:ext cx="7710208" cy="4596789"/>
          </a:xfrm>
          <a:custGeom>
            <a:avLst/>
            <a:gdLst/>
            <a:ahLst/>
            <a:cxnLst/>
            <a:rect l="l" t="t" r="r" b="b"/>
            <a:pathLst>
              <a:path w="12202829" h="6864092">
                <a:moveTo>
                  <a:pt x="0" y="0"/>
                </a:moveTo>
                <a:lnTo>
                  <a:pt x="12202830" y="0"/>
                </a:lnTo>
                <a:lnTo>
                  <a:pt x="12202830" y="6864092"/>
                </a:lnTo>
                <a:lnTo>
                  <a:pt x="0" y="6864092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87487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760FEC-AAC6-4C7C-92F4-D8D2EDFE9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37DBBC8-9B40-4000-BF2B-1226537460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419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C1A3FE43-1CB1-47DC-9F25-F01A2BDB7C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CABA6F35-763F-4E6F-B7A4-2D8E945E77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53100" y="302491"/>
            <a:ext cx="5924550" cy="6253018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4B541E7F-C3D3-4210-AC53-8A327BF0D4C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95325" y="476250"/>
            <a:ext cx="38100" cy="590550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DBDC4669-14C7-4AC7-8E38-DEACC88692E3}"/>
              </a:ext>
            </a:extLst>
          </p:cNvPr>
          <p:cNvSpPr txBox="1"/>
          <p:nvPr/>
        </p:nvSpPr>
        <p:spPr>
          <a:xfrm>
            <a:off x="838200" y="498257"/>
            <a:ext cx="4591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1F497D"/>
                </a:solidFill>
                <a:latin typeface="Raleway" panose="020B0503030101060003" pitchFamily="34" charset="0"/>
              </a:rPr>
              <a:t>La </a:t>
            </a:r>
            <a:r>
              <a:rPr lang="en-US" sz="3600" b="1" dirty="0" err="1">
                <a:solidFill>
                  <a:srgbClr val="1F497D"/>
                </a:solidFill>
                <a:latin typeface="Raleway" panose="020B0503030101060003" pitchFamily="34" charset="0"/>
              </a:rPr>
              <a:t>Municipalidad</a:t>
            </a:r>
            <a:r>
              <a:rPr lang="en-US" sz="3600" b="1" dirty="0">
                <a:solidFill>
                  <a:srgbClr val="1F497D"/>
                </a:solidFill>
                <a:latin typeface="Raleway" panose="020B0503030101060003" pitchFamily="34" charset="0"/>
              </a:rPr>
              <a:t> </a:t>
            </a:r>
            <a:endParaRPr lang="es-419" sz="3600" b="1" dirty="0">
              <a:solidFill>
                <a:srgbClr val="1F497D"/>
              </a:solidFill>
              <a:latin typeface="Raleway" panose="020B0503030101060003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1AE0A260-0575-42E0-B440-D4BD6951BF3D}"/>
              </a:ext>
            </a:extLst>
          </p:cNvPr>
          <p:cNvSpPr txBox="1"/>
          <p:nvPr/>
        </p:nvSpPr>
        <p:spPr>
          <a:xfrm>
            <a:off x="838200" y="1271241"/>
            <a:ext cx="4400550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/>
              <a:t>LA CONSTITUCIÓN POLÍTICA DE LA REPÚBLICA DE CHILE</a:t>
            </a:r>
          </a:p>
          <a:p>
            <a:pPr algn="just"/>
            <a:r>
              <a:rPr lang="es-ES" sz="2400" dirty="0"/>
              <a:t>Es la fuente formal más importante que existe en el País. </a:t>
            </a:r>
          </a:p>
          <a:p>
            <a:pPr algn="just"/>
            <a:r>
              <a:rPr lang="es-ES" sz="2400" dirty="0"/>
              <a:t>A ella deben someterse todas las demás normas que se creen en nuestra sociedad.</a:t>
            </a:r>
          </a:p>
          <a:p>
            <a:pPr algn="just"/>
            <a:r>
              <a:rPr lang="es-ES" sz="2400" dirty="0"/>
              <a:t>Arts. 110 y siguientes trata del Gobierno y Administración del Estado</a:t>
            </a:r>
          </a:p>
          <a:p>
            <a:pPr algn="just"/>
            <a:r>
              <a:rPr lang="es-ES" sz="2400" dirty="0"/>
              <a:t>ARTS. 118 Y SIGUIENTES DE LA ADMINISTRACIÓN COMUNAL</a:t>
            </a:r>
          </a:p>
          <a:p>
            <a:pPr algn="just"/>
            <a:endParaRPr lang="es-ES" sz="1400" dirty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DFE48939-2472-4408-8A56-4A7F3740EF77}"/>
              </a:ext>
            </a:extLst>
          </p:cNvPr>
          <p:cNvSpPr/>
          <p:nvPr/>
        </p:nvSpPr>
        <p:spPr>
          <a:xfrm>
            <a:off x="5753099" y="4552949"/>
            <a:ext cx="5924551" cy="2065193"/>
          </a:xfrm>
          <a:prstGeom prst="rect">
            <a:avLst/>
          </a:prstGeom>
          <a:solidFill>
            <a:srgbClr val="BA18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A47C5C64-D314-4F65-8103-31D9B8B323F4}"/>
              </a:ext>
            </a:extLst>
          </p:cNvPr>
          <p:cNvSpPr txBox="1"/>
          <p:nvPr/>
        </p:nvSpPr>
        <p:spPr>
          <a:xfrm>
            <a:off x="5753099" y="4629150"/>
            <a:ext cx="5743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chemeClr val="bg1"/>
                </a:solidFill>
                <a:latin typeface="Raleway" panose="020B0503030101060003" pitchFamily="34" charset="0"/>
              </a:rPr>
              <a:t>Instituciones</a:t>
            </a:r>
            <a:r>
              <a:rPr lang="en-US" sz="2000" b="1" dirty="0">
                <a:solidFill>
                  <a:schemeClr val="bg1"/>
                </a:solidFill>
                <a:latin typeface="Raleway" panose="020B0503030101060003" pitchFamily="34" charset="0"/>
              </a:rPr>
              <a:t> de Especial </a:t>
            </a:r>
            <a:r>
              <a:rPr lang="en-US" sz="2000" b="1" dirty="0" err="1">
                <a:solidFill>
                  <a:schemeClr val="bg1"/>
                </a:solidFill>
                <a:latin typeface="Raleway" panose="020B0503030101060003" pitchFamily="34" charset="0"/>
              </a:rPr>
              <a:t>relevancia</a:t>
            </a:r>
            <a:r>
              <a:rPr lang="en-US" sz="2000" b="1" dirty="0">
                <a:solidFill>
                  <a:schemeClr val="bg1"/>
                </a:solidFill>
                <a:latin typeface="Raleway" panose="020B0503030101060003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Raleway" panose="020B0503030101060003" pitchFamily="34" charset="0"/>
              </a:rPr>
              <a:t>en</a:t>
            </a:r>
            <a:r>
              <a:rPr lang="en-US" sz="2000" b="1" dirty="0">
                <a:solidFill>
                  <a:schemeClr val="bg1"/>
                </a:solidFill>
                <a:latin typeface="Raleway" panose="020B0503030101060003" pitchFamily="34" charset="0"/>
              </a:rPr>
              <a:t> material municipal </a:t>
            </a:r>
            <a:endParaRPr lang="es-419" sz="2000" b="1" dirty="0">
              <a:solidFill>
                <a:schemeClr val="bg1"/>
              </a:solidFill>
              <a:latin typeface="Raleway" panose="020B0503030101060003" pitchFamily="34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22BF8C55-7105-4161-BCFD-915D8AB2D31D}"/>
              </a:ext>
            </a:extLst>
          </p:cNvPr>
          <p:cNvSpPr txBox="1"/>
          <p:nvPr/>
        </p:nvSpPr>
        <p:spPr>
          <a:xfrm>
            <a:off x="5909284" y="5387667"/>
            <a:ext cx="554929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s-419" sz="1400" dirty="0">
                <a:solidFill>
                  <a:schemeClr val="bg1"/>
                </a:solidFill>
              </a:rPr>
              <a:t>Contraloría General de la República </a:t>
            </a:r>
          </a:p>
          <a:p>
            <a:pPr marL="285750" indent="-285750">
              <a:buFontTx/>
              <a:buChar char="-"/>
            </a:pPr>
            <a:r>
              <a:rPr lang="es-419" sz="1400" dirty="0">
                <a:solidFill>
                  <a:schemeClr val="bg1"/>
                </a:solidFill>
              </a:rPr>
              <a:t>Justicia Electoral: Tribunal Calificador de Elecciones (TRICEL) y, Tribunales Electorales Regionales (TER) </a:t>
            </a:r>
          </a:p>
          <a:p>
            <a:pPr marL="285750" indent="-285750">
              <a:buFontTx/>
              <a:buChar char="-"/>
            </a:pPr>
            <a:r>
              <a:rPr lang="es-419" sz="1400" dirty="0">
                <a:solidFill>
                  <a:schemeClr val="bg1"/>
                </a:solidFill>
              </a:rPr>
              <a:t>Poder Judicial </a:t>
            </a:r>
          </a:p>
          <a:p>
            <a:pPr marL="285750" indent="-285750">
              <a:buFontTx/>
              <a:buChar char="-"/>
            </a:pPr>
            <a:r>
              <a:rPr lang="es-419" sz="1400" dirty="0">
                <a:solidFill>
                  <a:schemeClr val="bg1"/>
                </a:solidFill>
              </a:rPr>
              <a:t>Ministerio Público 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8"/>
          <a:srcRect b="6521"/>
          <a:stretch/>
        </p:blipFill>
        <p:spPr>
          <a:xfrm>
            <a:off x="5753099" y="302491"/>
            <a:ext cx="5924551" cy="4226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7526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760FEC-AAC6-4C7C-92F4-D8D2EDFE9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37DBBC8-9B40-4000-BF2B-1226537460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419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C1A3FE43-1CB1-47DC-9F25-F01A2BDB7C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CABA6F35-763F-4E6F-B7A4-2D8E945E77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53100" y="302491"/>
            <a:ext cx="5924550" cy="6253018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4B541E7F-C3D3-4210-AC53-8A327BF0D4C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95325" y="476250"/>
            <a:ext cx="38100" cy="590550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DBDC4669-14C7-4AC7-8E38-DEACC88692E3}"/>
              </a:ext>
            </a:extLst>
          </p:cNvPr>
          <p:cNvSpPr txBox="1"/>
          <p:nvPr/>
        </p:nvSpPr>
        <p:spPr>
          <a:xfrm>
            <a:off x="838200" y="498257"/>
            <a:ext cx="4591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1F497D"/>
                </a:solidFill>
                <a:latin typeface="Raleway" panose="020B0503030101060003" pitchFamily="34" charset="0"/>
              </a:rPr>
              <a:t>La </a:t>
            </a:r>
            <a:r>
              <a:rPr lang="en-US" sz="3600" b="1" dirty="0" err="1">
                <a:solidFill>
                  <a:srgbClr val="1F497D"/>
                </a:solidFill>
                <a:latin typeface="Raleway" panose="020B0503030101060003" pitchFamily="34" charset="0"/>
              </a:rPr>
              <a:t>Municipalidad</a:t>
            </a:r>
            <a:r>
              <a:rPr lang="en-US" sz="3600" b="1" dirty="0">
                <a:solidFill>
                  <a:srgbClr val="1F497D"/>
                </a:solidFill>
                <a:latin typeface="Raleway" panose="020B0503030101060003" pitchFamily="34" charset="0"/>
              </a:rPr>
              <a:t> </a:t>
            </a:r>
            <a:endParaRPr lang="es-419" sz="3600" b="1" dirty="0">
              <a:solidFill>
                <a:srgbClr val="1F497D"/>
              </a:solidFill>
              <a:latin typeface="Raleway" panose="020B0503030101060003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1AE0A260-0575-42E0-B440-D4BD6951BF3D}"/>
              </a:ext>
            </a:extLst>
          </p:cNvPr>
          <p:cNvSpPr txBox="1"/>
          <p:nvPr/>
        </p:nvSpPr>
        <p:spPr>
          <a:xfrm>
            <a:off x="838200" y="1286739"/>
            <a:ext cx="440055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/>
              <a:t>Es el gobierno de la comuna </a:t>
            </a:r>
          </a:p>
          <a:p>
            <a:pPr algn="just"/>
            <a:r>
              <a:rPr lang="es-ES" sz="2400" dirty="0"/>
              <a:t>La comuna es la división territorial Básica: </a:t>
            </a:r>
          </a:p>
          <a:p>
            <a:pPr marL="285750" indent="-285750" algn="just">
              <a:buFontTx/>
              <a:buChar char="-"/>
            </a:pPr>
            <a:r>
              <a:rPr lang="es-ES" sz="2400" dirty="0"/>
              <a:t>Estado </a:t>
            </a:r>
          </a:p>
          <a:p>
            <a:pPr marL="285750" indent="-285750" algn="just">
              <a:buFontTx/>
              <a:buChar char="-"/>
            </a:pPr>
            <a:r>
              <a:rPr lang="es-ES" sz="2400" dirty="0"/>
              <a:t>Región </a:t>
            </a:r>
          </a:p>
          <a:p>
            <a:pPr marL="285750" indent="-285750" algn="just">
              <a:buFontTx/>
              <a:buChar char="-"/>
            </a:pPr>
            <a:r>
              <a:rPr lang="es-ES" sz="2400" dirty="0"/>
              <a:t>Provincia </a:t>
            </a:r>
          </a:p>
          <a:p>
            <a:pPr marL="285750" indent="-285750" algn="just">
              <a:buFontTx/>
              <a:buChar char="-"/>
            </a:pPr>
            <a:r>
              <a:rPr lang="es-ES" sz="2400" dirty="0"/>
              <a:t>Comuna</a:t>
            </a:r>
          </a:p>
          <a:p>
            <a:pPr marL="285750" indent="-285750" algn="just">
              <a:buFontTx/>
              <a:buChar char="-"/>
            </a:pPr>
            <a:r>
              <a:rPr lang="es-ES" sz="2400" dirty="0"/>
              <a:t>(Unidades Vecinales) </a:t>
            </a:r>
          </a:p>
          <a:p>
            <a:pPr marL="285750" indent="-285750" algn="just">
              <a:buFontTx/>
              <a:buChar char="-"/>
            </a:pPr>
            <a:endParaRPr lang="es-ES" sz="2400" dirty="0"/>
          </a:p>
          <a:p>
            <a:pPr marL="285750" indent="-285750" algn="just">
              <a:buFontTx/>
              <a:buChar char="-"/>
            </a:pPr>
            <a:endParaRPr lang="es-ES" sz="2400" dirty="0"/>
          </a:p>
          <a:p>
            <a:pPr marL="285750" indent="-285750" algn="just">
              <a:buFontTx/>
              <a:buChar char="-"/>
            </a:pPr>
            <a:endParaRPr lang="es-ES" sz="2400" dirty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DFE48939-2472-4408-8A56-4A7F3740EF77}"/>
              </a:ext>
            </a:extLst>
          </p:cNvPr>
          <p:cNvSpPr/>
          <p:nvPr/>
        </p:nvSpPr>
        <p:spPr>
          <a:xfrm>
            <a:off x="5753099" y="4552949"/>
            <a:ext cx="5924551" cy="2065193"/>
          </a:xfrm>
          <a:prstGeom prst="rect">
            <a:avLst/>
          </a:prstGeom>
          <a:solidFill>
            <a:srgbClr val="BA18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A47C5C64-D314-4F65-8103-31D9B8B323F4}"/>
              </a:ext>
            </a:extLst>
          </p:cNvPr>
          <p:cNvSpPr txBox="1"/>
          <p:nvPr/>
        </p:nvSpPr>
        <p:spPr>
          <a:xfrm>
            <a:off x="5753099" y="4629150"/>
            <a:ext cx="5743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000" b="1" dirty="0">
                <a:solidFill>
                  <a:schemeClr val="bg1"/>
                </a:solidFill>
                <a:latin typeface="Raleway" panose="020B0503030101060003" pitchFamily="34" charset="0"/>
              </a:rPr>
              <a:t>Administración Comunal 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22BF8C55-7105-4161-BCFD-915D8AB2D31D}"/>
              </a:ext>
            </a:extLst>
          </p:cNvPr>
          <p:cNvSpPr txBox="1"/>
          <p:nvPr/>
        </p:nvSpPr>
        <p:spPr>
          <a:xfrm>
            <a:off x="5648325" y="5029260"/>
            <a:ext cx="554929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s-ES" dirty="0">
                <a:solidFill>
                  <a:schemeClr val="bg1"/>
                </a:solidFill>
              </a:rPr>
              <a:t>“La administración local de cada comuna o agrupación de comunas que determine la ley reside en una municipalidad, la que estará constituida por el alcalde, que es su máxima autoridad, y por el concejo.”. (Art. 1º y 2º Ley Nº18.695)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8"/>
          <a:srcRect b="6521"/>
          <a:stretch/>
        </p:blipFill>
        <p:spPr>
          <a:xfrm>
            <a:off x="5753099" y="302491"/>
            <a:ext cx="5924551" cy="4226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1478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760FEC-AAC6-4C7C-92F4-D8D2EDFE9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37DBBC8-9B40-4000-BF2B-1226537460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419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C1A3FE43-1CB1-47DC-9F25-F01A2BDB7C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CABA6F35-763F-4E6F-B7A4-2D8E945E77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53100" y="302491"/>
            <a:ext cx="5924550" cy="6253018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4B541E7F-C3D3-4210-AC53-8A327BF0D4C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95325" y="476250"/>
            <a:ext cx="38100" cy="590550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DBDC4669-14C7-4AC7-8E38-DEACC88692E3}"/>
              </a:ext>
            </a:extLst>
          </p:cNvPr>
          <p:cNvSpPr txBox="1"/>
          <p:nvPr/>
        </p:nvSpPr>
        <p:spPr>
          <a:xfrm>
            <a:off x="838200" y="498257"/>
            <a:ext cx="4591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1F497D"/>
                </a:solidFill>
                <a:latin typeface="Raleway" panose="020B0503030101060003" pitchFamily="34" charset="0"/>
              </a:rPr>
              <a:t>La </a:t>
            </a:r>
            <a:r>
              <a:rPr lang="en-US" sz="3600" b="1" dirty="0" err="1">
                <a:solidFill>
                  <a:srgbClr val="1F497D"/>
                </a:solidFill>
                <a:latin typeface="Raleway" panose="020B0503030101060003" pitchFamily="34" charset="0"/>
              </a:rPr>
              <a:t>Municipalidad</a:t>
            </a:r>
            <a:r>
              <a:rPr lang="en-US" sz="3600" b="1" dirty="0">
                <a:solidFill>
                  <a:srgbClr val="1F497D"/>
                </a:solidFill>
                <a:latin typeface="Raleway" panose="020B0503030101060003" pitchFamily="34" charset="0"/>
              </a:rPr>
              <a:t> </a:t>
            </a:r>
            <a:endParaRPr lang="es-419" sz="3600" b="1" dirty="0">
              <a:solidFill>
                <a:srgbClr val="1F497D"/>
              </a:solidFill>
              <a:latin typeface="Raleway" panose="020B0503030101060003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1AE0A260-0575-42E0-B440-D4BD6951BF3D}"/>
              </a:ext>
            </a:extLst>
          </p:cNvPr>
          <p:cNvSpPr txBox="1"/>
          <p:nvPr/>
        </p:nvSpPr>
        <p:spPr>
          <a:xfrm>
            <a:off x="838200" y="1286739"/>
            <a:ext cx="440055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/>
              <a:t>Las municipalidades son corporaciones autónomas de derecho público, con personalidad jurídica y patrimonio propio, cuya finalidad es satisfacer las necesidades de la comunidad local y asegurar su participación en el progreso económico, social y cultural de las respectivas comunas</a:t>
            </a:r>
          </a:p>
          <a:p>
            <a:pPr algn="just"/>
            <a:r>
              <a:rPr lang="es-ES" sz="2400" dirty="0"/>
              <a:t>-Institución Descentralizada política, administrativa y fiscal </a:t>
            </a:r>
          </a:p>
          <a:p>
            <a:pPr algn="just"/>
            <a:r>
              <a:rPr lang="en-US" sz="2400" dirty="0"/>
              <a:t>(Art. 1º, </a:t>
            </a:r>
            <a:r>
              <a:rPr lang="en-US" sz="2400" dirty="0" err="1"/>
              <a:t>inc.</a:t>
            </a:r>
            <a:r>
              <a:rPr lang="en-US" sz="2400" dirty="0"/>
              <a:t> 2º, Ley Nº18.695)</a:t>
            </a:r>
          </a:p>
          <a:p>
            <a:pPr algn="just"/>
            <a:endParaRPr lang="es-ES" sz="2400" dirty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DFE48939-2472-4408-8A56-4A7F3740EF77}"/>
              </a:ext>
            </a:extLst>
          </p:cNvPr>
          <p:cNvSpPr/>
          <p:nvPr/>
        </p:nvSpPr>
        <p:spPr>
          <a:xfrm>
            <a:off x="5753099" y="4552949"/>
            <a:ext cx="5924551" cy="2065193"/>
          </a:xfrm>
          <a:prstGeom prst="rect">
            <a:avLst/>
          </a:prstGeom>
          <a:solidFill>
            <a:srgbClr val="BA18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A47C5C64-D314-4F65-8103-31D9B8B323F4}"/>
              </a:ext>
            </a:extLst>
          </p:cNvPr>
          <p:cNvSpPr txBox="1"/>
          <p:nvPr/>
        </p:nvSpPr>
        <p:spPr>
          <a:xfrm>
            <a:off x="5753099" y="4629150"/>
            <a:ext cx="5743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000" b="1" dirty="0">
                <a:solidFill>
                  <a:schemeClr val="bg1"/>
                </a:solidFill>
                <a:latin typeface="Raleway" panose="020B0503030101060003" pitchFamily="34" charset="0"/>
              </a:rPr>
              <a:t>Administración Comunal 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22BF8C55-7105-4161-BCFD-915D8AB2D31D}"/>
              </a:ext>
            </a:extLst>
          </p:cNvPr>
          <p:cNvSpPr txBox="1"/>
          <p:nvPr/>
        </p:nvSpPr>
        <p:spPr>
          <a:xfrm>
            <a:off x="5648325" y="5029260"/>
            <a:ext cx="554929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s-ES" dirty="0">
                <a:solidFill>
                  <a:schemeClr val="bg1"/>
                </a:solidFill>
              </a:rPr>
              <a:t>“La administración local de cada comuna o agrupación de comunas que determine la ley reside en una municipalidad, la que estará constituida por el alcalde, que es su máxima autoridad, y por el concejo.”. (Art. 1º y 2º Ley Nº18.695)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8"/>
          <a:srcRect b="6521"/>
          <a:stretch/>
        </p:blipFill>
        <p:spPr>
          <a:xfrm>
            <a:off x="5753099" y="302491"/>
            <a:ext cx="5924551" cy="4226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38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áfico 9">
            <a:extLst>
              <a:ext uri="{FF2B5EF4-FFF2-40B4-BE49-F238E27FC236}">
                <a16:creationId xmlns:a16="http://schemas.microsoft.com/office/drawing/2014/main" id="{D6FECDA2-C7E6-4668-93A3-2AA4C7B8AE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A6A1978F-81D8-4BE6-A270-411654508DB4}"/>
              </a:ext>
            </a:extLst>
          </p:cNvPr>
          <p:cNvSpPr txBox="1"/>
          <p:nvPr/>
        </p:nvSpPr>
        <p:spPr>
          <a:xfrm>
            <a:off x="3527896" y="324178"/>
            <a:ext cx="35057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BA1818"/>
                </a:solidFill>
                <a:latin typeface="Raleway" panose="020B0503030101060003" pitchFamily="34" charset="0"/>
              </a:rPr>
              <a:t>LEYES IMPORTANTES </a:t>
            </a:r>
            <a:endParaRPr lang="es-419" sz="2800" b="1" dirty="0">
              <a:solidFill>
                <a:srgbClr val="BA1818"/>
              </a:solidFill>
              <a:latin typeface="Raleway" panose="020B0503030101060003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018C572E-B746-44BD-B98D-5154A28337F5}"/>
              </a:ext>
            </a:extLst>
          </p:cNvPr>
          <p:cNvSpPr txBox="1"/>
          <p:nvPr/>
        </p:nvSpPr>
        <p:spPr>
          <a:xfrm>
            <a:off x="387928" y="847398"/>
            <a:ext cx="11600872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/>
              <a:t>Ley Orgánica Constitucional Bases Generales de Administración del Estado, Ley N°</a:t>
            </a:r>
          </a:p>
          <a:p>
            <a:pPr algn="just"/>
            <a:r>
              <a:rPr lang="es-ES" sz="2000" dirty="0"/>
              <a:t>18.5752</a:t>
            </a:r>
          </a:p>
          <a:p>
            <a:pPr algn="just"/>
            <a:r>
              <a:rPr lang="es-ES" sz="2000" dirty="0"/>
              <a:t>- Ley de Rentas Municipales, Decreto Ley Nº 3.0633</a:t>
            </a:r>
          </a:p>
          <a:p>
            <a:pPr algn="just"/>
            <a:r>
              <a:rPr lang="es-ES" sz="2000" dirty="0"/>
              <a:t>- Ley N° 18.883, Estatuto Administrativo para Funcionarios Municipales.</a:t>
            </a:r>
          </a:p>
          <a:p>
            <a:pPr algn="just"/>
            <a:r>
              <a:rPr lang="es-ES" sz="2000" dirty="0"/>
              <a:t>- Ley N° 20.285, sobre acceso a la Información Pública.</a:t>
            </a:r>
          </a:p>
          <a:p>
            <a:pPr algn="just"/>
            <a:r>
              <a:rPr lang="es-ES" sz="2000" dirty="0"/>
              <a:t>- Ley N° 20.880, Sobre Probidad en la Función Pública y Prevención de los Conflictos de</a:t>
            </a:r>
          </a:p>
          <a:p>
            <a:pPr algn="just"/>
            <a:r>
              <a:rPr lang="es-ES" sz="2000" dirty="0"/>
              <a:t>Intereses.</a:t>
            </a:r>
          </a:p>
          <a:p>
            <a:pPr algn="just"/>
            <a:r>
              <a:rPr lang="es-ES" sz="2000" dirty="0"/>
              <a:t>- Ley N° 19.070, Estatuto de los Profesionales de la Educación</a:t>
            </a:r>
          </a:p>
          <a:p>
            <a:pPr algn="just"/>
            <a:r>
              <a:rPr lang="es-ES" sz="2000" dirty="0"/>
              <a:t>- Ley N° 19.378, que establece Estatuto de Atención Primaria de Salud Municipal.</a:t>
            </a:r>
          </a:p>
          <a:p>
            <a:pPr algn="just"/>
            <a:r>
              <a:rPr lang="es-ES" sz="2000" dirty="0"/>
              <a:t>- Código del Trabajo</a:t>
            </a:r>
          </a:p>
          <a:p>
            <a:pPr algn="just"/>
            <a:r>
              <a:rPr lang="es-ES" sz="2000" dirty="0"/>
              <a:t>- Ley N° 15.231, sobre Organización y atribuciones de los Juzgados de Policía Local</a:t>
            </a:r>
          </a:p>
          <a:p>
            <a:pPr algn="just"/>
            <a:r>
              <a:rPr lang="es-ES" sz="2000" dirty="0"/>
              <a:t>- Ley N° 19.886, de Bases sobre contratos administrativos de Suministro y Prestación de</a:t>
            </a:r>
          </a:p>
          <a:p>
            <a:pPr algn="just"/>
            <a:r>
              <a:rPr lang="es-ES" sz="2000" dirty="0"/>
              <a:t>Servicios (Compras Públicas).</a:t>
            </a:r>
          </a:p>
          <a:p>
            <a:pPr algn="just"/>
            <a:r>
              <a:rPr lang="es-ES" sz="2000" dirty="0"/>
              <a:t>- Decreto N° 458, que aprueba Ley General de Urbanismo y Construcciones.</a:t>
            </a:r>
          </a:p>
          <a:p>
            <a:pPr algn="just"/>
            <a:r>
              <a:rPr lang="es-ES" sz="2000" dirty="0"/>
              <a:t>- Ley N° 19.925, sobre expendio y consumo de bebidas alcohólicas.</a:t>
            </a:r>
          </a:p>
          <a:p>
            <a:pPr algn="just"/>
            <a:r>
              <a:rPr lang="es-ES" sz="2000" dirty="0"/>
              <a:t>- Ley Nº 20.500, sobre asociaciones y participación ciudadana en la gestión pública.</a:t>
            </a:r>
          </a:p>
          <a:p>
            <a:pPr algn="just"/>
            <a:r>
              <a:rPr lang="es-ES" sz="2000" dirty="0"/>
              <a:t>- Ley 19.418, sobre Juntas de Vecinos y demás organizaciones comunitarias</a:t>
            </a:r>
          </a:p>
        </p:txBody>
      </p:sp>
    </p:spTree>
    <p:extLst>
      <p:ext uri="{BB962C8B-B14F-4D97-AF65-F5344CB8AC3E}">
        <p14:creationId xmlns:p14="http://schemas.microsoft.com/office/powerpoint/2010/main" val="5031047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760FEC-AAC6-4C7C-92F4-D8D2EDFE9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37DBBC8-9B40-4000-BF2B-1226537460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419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C1A3FE43-1CB1-47DC-9F25-F01A2BDB7C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CABA6F35-763F-4E6F-B7A4-2D8E945E77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53100" y="302491"/>
            <a:ext cx="5924550" cy="6253018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4B541E7F-C3D3-4210-AC53-8A327BF0D4C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95325" y="476250"/>
            <a:ext cx="38100" cy="590550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DBDC4669-14C7-4AC7-8E38-DEACC88692E3}"/>
              </a:ext>
            </a:extLst>
          </p:cNvPr>
          <p:cNvSpPr txBox="1"/>
          <p:nvPr/>
        </p:nvSpPr>
        <p:spPr>
          <a:xfrm>
            <a:off x="566016" y="239858"/>
            <a:ext cx="51870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3600" b="1">
                <a:solidFill>
                  <a:srgbClr val="1F497D"/>
                </a:solidFill>
                <a:latin typeface="Raleway" panose="020B0503030101060003" pitchFamily="34" charset="0"/>
              </a:rPr>
              <a:t>Estructura interna municipal</a:t>
            </a:r>
            <a:endParaRPr lang="es-419" sz="3600" b="1" dirty="0">
              <a:solidFill>
                <a:srgbClr val="1F497D"/>
              </a:solidFill>
              <a:latin typeface="Raleway" panose="020B0503030101060003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1AE0A260-0575-42E0-B440-D4BD6951BF3D}"/>
              </a:ext>
            </a:extLst>
          </p:cNvPr>
          <p:cNvSpPr txBox="1"/>
          <p:nvPr/>
        </p:nvSpPr>
        <p:spPr>
          <a:xfrm>
            <a:off x="838200" y="1286739"/>
            <a:ext cx="440055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/>
              <a:t>Según dispone el artículo 16 de la LOCM, la organización interna de las municipalidades deberá</a:t>
            </a:r>
          </a:p>
          <a:p>
            <a:pPr algn="just"/>
            <a:r>
              <a:rPr lang="es-ES" sz="2400" dirty="0"/>
              <a:t>considerar, a lo menos, las siguientes unidades:</a:t>
            </a:r>
          </a:p>
          <a:p>
            <a:pPr algn="just"/>
            <a:endParaRPr lang="es-ES" sz="2400" dirty="0"/>
          </a:p>
          <a:p>
            <a:pPr algn="just"/>
            <a:r>
              <a:rPr lang="es-ES" sz="2400" dirty="0"/>
              <a:t>- Secretaría Municipal,</a:t>
            </a:r>
          </a:p>
          <a:p>
            <a:pPr algn="just"/>
            <a:r>
              <a:rPr lang="es-ES" sz="2400" dirty="0"/>
              <a:t>-Secretaría Comunal de Planificación,</a:t>
            </a:r>
          </a:p>
          <a:p>
            <a:pPr algn="just"/>
            <a:r>
              <a:rPr lang="es-ES" sz="2400" dirty="0"/>
              <a:t>-Unidad de Desarrollo Comunitario,</a:t>
            </a:r>
          </a:p>
          <a:p>
            <a:pPr algn="just"/>
            <a:r>
              <a:rPr lang="es-ES" sz="2400" dirty="0"/>
              <a:t>- Unidad de Administración y Finanzas, y</a:t>
            </a:r>
          </a:p>
          <a:p>
            <a:pPr algn="just"/>
            <a:r>
              <a:rPr lang="es-ES" sz="2400" dirty="0"/>
              <a:t>- Unidad de Control.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DFE48939-2472-4408-8A56-4A7F3740EF77}"/>
              </a:ext>
            </a:extLst>
          </p:cNvPr>
          <p:cNvSpPr/>
          <p:nvPr/>
        </p:nvSpPr>
        <p:spPr>
          <a:xfrm>
            <a:off x="5753099" y="4552949"/>
            <a:ext cx="5924551" cy="2065193"/>
          </a:xfrm>
          <a:prstGeom prst="rect">
            <a:avLst/>
          </a:prstGeom>
          <a:solidFill>
            <a:srgbClr val="BA18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A47C5C64-D314-4F65-8103-31D9B8B323F4}"/>
              </a:ext>
            </a:extLst>
          </p:cNvPr>
          <p:cNvSpPr txBox="1"/>
          <p:nvPr/>
        </p:nvSpPr>
        <p:spPr>
          <a:xfrm>
            <a:off x="5753099" y="4629150"/>
            <a:ext cx="5743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000" b="1" dirty="0">
                <a:solidFill>
                  <a:schemeClr val="bg1"/>
                </a:solidFill>
                <a:latin typeface="Raleway" panose="020B0503030101060003" pitchFamily="34" charset="0"/>
              </a:rPr>
              <a:t>Administración Comunal 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22BF8C55-7105-4161-BCFD-915D8AB2D31D}"/>
              </a:ext>
            </a:extLst>
          </p:cNvPr>
          <p:cNvSpPr txBox="1"/>
          <p:nvPr/>
        </p:nvSpPr>
        <p:spPr>
          <a:xfrm>
            <a:off x="5648325" y="5029260"/>
            <a:ext cx="554929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s-ES" dirty="0">
                <a:solidFill>
                  <a:schemeClr val="bg1"/>
                </a:solidFill>
              </a:rPr>
              <a:t>“La administración local de cada comuna o agrupación de comunas que determine la ley reside en una municipalidad, la que estará constituida por el alcalde, que es su máxima autoridad, y por el concejo.”. (Art. 1º y 2º Ley Nº18.695)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8"/>
          <a:srcRect b="6521"/>
          <a:stretch/>
        </p:blipFill>
        <p:spPr>
          <a:xfrm>
            <a:off x="5753099" y="302491"/>
            <a:ext cx="5924551" cy="4226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8940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DB0633-6C22-4F84-B4D1-39021E299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7B3D8F1-CB37-47CE-8440-56FC160D9F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419"/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5A00012C-A238-434C-815E-C3F41AEC53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07C79FAD-85C7-444E-B891-46AA7DFBA045}"/>
              </a:ext>
            </a:extLst>
          </p:cNvPr>
          <p:cNvSpPr txBox="1"/>
          <p:nvPr/>
        </p:nvSpPr>
        <p:spPr>
          <a:xfrm>
            <a:off x="838200" y="621478"/>
            <a:ext cx="580216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b="1">
                <a:solidFill>
                  <a:schemeClr val="bg1"/>
                </a:solidFill>
                <a:latin typeface="Raleway" panose="020B0503030101060003" pitchFamily="34" charset="0"/>
              </a:rPr>
              <a:t>LA MUNICIPALIDAD</a:t>
            </a:r>
          </a:p>
          <a:p>
            <a:r>
              <a:rPr lang="es-ES" sz="3600" b="1">
                <a:solidFill>
                  <a:schemeClr val="bg1"/>
                </a:solidFill>
                <a:latin typeface="Raleway" panose="020B0503030101060003" pitchFamily="34" charset="0"/>
              </a:rPr>
              <a:t>LA CONSTITUYE EL ALCALDE </a:t>
            </a:r>
            <a:br>
              <a:rPr lang="es-ES" sz="3600" b="1">
                <a:solidFill>
                  <a:schemeClr val="bg1"/>
                </a:solidFill>
                <a:latin typeface="Raleway" panose="020B0503030101060003" pitchFamily="34" charset="0"/>
              </a:rPr>
            </a:br>
            <a:r>
              <a:rPr lang="es-ES" sz="3600" b="1">
                <a:solidFill>
                  <a:schemeClr val="bg1"/>
                </a:solidFill>
                <a:latin typeface="Raleway" panose="020B0503030101060003" pitchFamily="34" charset="0"/>
              </a:rPr>
              <a:t>Y EL CONCEJO</a:t>
            </a:r>
            <a:endParaRPr lang="es-ES" sz="3600" b="1" dirty="0">
              <a:solidFill>
                <a:schemeClr val="bg1"/>
              </a:solidFill>
              <a:latin typeface="Raleway" panose="020B0503030101060003" pitchFamily="34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53A7398F-317F-4ACF-AD07-0550DB3D4532}"/>
              </a:ext>
            </a:extLst>
          </p:cNvPr>
          <p:cNvSpPr txBox="1"/>
          <p:nvPr/>
        </p:nvSpPr>
        <p:spPr>
          <a:xfrm>
            <a:off x="838200" y="2443272"/>
            <a:ext cx="526813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>
                <a:solidFill>
                  <a:schemeClr val="bg1"/>
                </a:solidFill>
              </a:rPr>
              <a:t>El Alcalde</a:t>
            </a:r>
          </a:p>
          <a:p>
            <a:pPr algn="just"/>
            <a:endParaRPr lang="es-ES" sz="2000" dirty="0">
              <a:solidFill>
                <a:schemeClr val="bg1"/>
              </a:solidFill>
            </a:endParaRPr>
          </a:p>
          <a:p>
            <a:pPr algn="just"/>
            <a:r>
              <a:rPr lang="es-ES" sz="2000" dirty="0">
                <a:solidFill>
                  <a:schemeClr val="bg1"/>
                </a:solidFill>
              </a:rPr>
              <a:t>Es la máxima autoridad de la municipalidad y en tal calidad le corresponde su dirección y administración superior y la </a:t>
            </a:r>
            <a:r>
              <a:rPr lang="es-ES" sz="2000" dirty="0" err="1">
                <a:solidFill>
                  <a:schemeClr val="bg1"/>
                </a:solidFill>
              </a:rPr>
              <a:t>supervigilancia</a:t>
            </a:r>
            <a:r>
              <a:rPr lang="es-ES" sz="2000" dirty="0">
                <a:solidFill>
                  <a:schemeClr val="bg1"/>
                </a:solidFill>
              </a:rPr>
              <a:t> de su funcionamiento.</a:t>
            </a:r>
          </a:p>
          <a:p>
            <a:pPr algn="just"/>
            <a:endParaRPr lang="es-ES" sz="2000" dirty="0">
              <a:solidFill>
                <a:schemeClr val="bg1"/>
              </a:solidFill>
            </a:endParaRPr>
          </a:p>
          <a:p>
            <a:pPr algn="just"/>
            <a:r>
              <a:rPr lang="es-ES" sz="2000" dirty="0">
                <a:solidFill>
                  <a:schemeClr val="bg1"/>
                </a:solidFill>
              </a:rPr>
              <a:t>El alcalde, además de revestir esta calidad es también, a la vez, funcionario municipal.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E796B7DF-5E9C-4520-A895-46B48BB4E831}"/>
              </a:ext>
            </a:extLst>
          </p:cNvPr>
          <p:cNvSpPr/>
          <p:nvPr/>
        </p:nvSpPr>
        <p:spPr>
          <a:xfrm>
            <a:off x="657225" y="1824038"/>
            <a:ext cx="45719" cy="3087796"/>
          </a:xfrm>
          <a:prstGeom prst="rect">
            <a:avLst/>
          </a:prstGeom>
          <a:solidFill>
            <a:srgbClr val="BA181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3CF0DE95-363A-456B-9209-DDC130252173}"/>
              </a:ext>
            </a:extLst>
          </p:cNvPr>
          <p:cNvSpPr/>
          <p:nvPr/>
        </p:nvSpPr>
        <p:spPr>
          <a:xfrm rot="856984">
            <a:off x="6902227" y="-429472"/>
            <a:ext cx="6284786" cy="828806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/>
          <a:srcRect l="19912" t="29610" r="35350" b="36862"/>
          <a:stretch/>
        </p:blipFill>
        <p:spPr>
          <a:xfrm>
            <a:off x="7843648" y="730794"/>
            <a:ext cx="5186552" cy="218648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79788" y="3906299"/>
            <a:ext cx="5247468" cy="2951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0834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DB0633-6C22-4F84-B4D1-39021E299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7B3D8F1-CB37-47CE-8440-56FC160D9F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419"/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5A00012C-A238-434C-815E-C3F41AEC53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07C79FAD-85C7-444E-B891-46AA7DFBA045}"/>
              </a:ext>
            </a:extLst>
          </p:cNvPr>
          <p:cNvSpPr txBox="1"/>
          <p:nvPr/>
        </p:nvSpPr>
        <p:spPr>
          <a:xfrm>
            <a:off x="698922" y="796958"/>
            <a:ext cx="55260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solidFill>
                  <a:schemeClr val="bg1"/>
                </a:solidFill>
                <a:latin typeface="Raleway" panose="020B0503030101060003" pitchFamily="34" charset="0"/>
              </a:rPr>
              <a:t>LA MUNICIPALIDAD</a:t>
            </a:r>
          </a:p>
          <a:p>
            <a:pPr algn="ctr"/>
            <a:r>
              <a:rPr lang="es-ES" sz="3600" b="1" dirty="0">
                <a:solidFill>
                  <a:schemeClr val="bg1"/>
                </a:solidFill>
                <a:latin typeface="Raleway" panose="020B0503030101060003" pitchFamily="34" charset="0"/>
              </a:rPr>
              <a:t>EL CONCEJO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53A7398F-317F-4ACF-AD07-0550DB3D4532}"/>
              </a:ext>
            </a:extLst>
          </p:cNvPr>
          <p:cNvSpPr txBox="1"/>
          <p:nvPr/>
        </p:nvSpPr>
        <p:spPr>
          <a:xfrm>
            <a:off x="827868" y="2078160"/>
            <a:ext cx="526813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dirty="0">
                <a:solidFill>
                  <a:schemeClr val="bg1"/>
                </a:solidFill>
              </a:rPr>
              <a:t>Art. 71: El concejo es un órgano colegiado encargado de hacer efectiva la participación de la comunidad local, ejerce funciones NORMATIVAS, RESOLUTIVAS Y FISCALIZADORAS y otras atribuciones que se le encomienden, en la forma que determine la ley.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E796B7DF-5E9C-4520-A895-46B48BB4E831}"/>
              </a:ext>
            </a:extLst>
          </p:cNvPr>
          <p:cNvSpPr/>
          <p:nvPr/>
        </p:nvSpPr>
        <p:spPr>
          <a:xfrm>
            <a:off x="657225" y="1824038"/>
            <a:ext cx="45719" cy="3087796"/>
          </a:xfrm>
          <a:prstGeom prst="rect">
            <a:avLst/>
          </a:prstGeom>
          <a:solidFill>
            <a:srgbClr val="BA181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3CF0DE95-363A-456B-9209-DDC130252173}"/>
              </a:ext>
            </a:extLst>
          </p:cNvPr>
          <p:cNvSpPr/>
          <p:nvPr/>
        </p:nvSpPr>
        <p:spPr>
          <a:xfrm rot="856984">
            <a:off x="6902227" y="-429472"/>
            <a:ext cx="6284786" cy="828806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/>
          <a:srcRect l="19912" t="29610" r="35350" b="36862"/>
          <a:stretch/>
        </p:blipFill>
        <p:spPr>
          <a:xfrm>
            <a:off x="7843648" y="730794"/>
            <a:ext cx="5186552" cy="218648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79788" y="3906299"/>
            <a:ext cx="5247468" cy="2951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7120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3174</TotalTime>
  <Words>1806</Words>
  <Application>Microsoft Office PowerPoint</Application>
  <PresentationFormat>Panorámica</PresentationFormat>
  <Paragraphs>147</Paragraphs>
  <Slides>24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Raleway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Manuel Abreu</dc:creator>
  <cp:lastModifiedBy>César Miranda</cp:lastModifiedBy>
  <cp:revision>48</cp:revision>
  <dcterms:created xsi:type="dcterms:W3CDTF">2020-08-17T15:08:19Z</dcterms:created>
  <dcterms:modified xsi:type="dcterms:W3CDTF">2024-07-22T18:52:16Z</dcterms:modified>
</cp:coreProperties>
</file>