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59" r:id="rId5"/>
    <p:sldId id="260" r:id="rId6"/>
    <p:sldId id="261" r:id="rId7"/>
    <p:sldId id="262" r:id="rId8"/>
    <p:sldId id="263" r:id="rId9"/>
    <p:sldId id="264" r:id="rId10"/>
    <p:sldId id="265" r:id="rId11"/>
    <p:sldId id="267" r:id="rId12"/>
    <p:sldId id="277" r:id="rId13"/>
    <p:sldId id="305" r:id="rId14"/>
    <p:sldId id="269" r:id="rId15"/>
    <p:sldId id="283" r:id="rId16"/>
    <p:sldId id="284" r:id="rId17"/>
    <p:sldId id="285" r:id="rId18"/>
    <p:sldId id="286" r:id="rId19"/>
    <p:sldId id="287" r:id="rId20"/>
    <p:sldId id="289" r:id="rId21"/>
    <p:sldId id="290" r:id="rId22"/>
    <p:sldId id="291" r:id="rId23"/>
    <p:sldId id="292" r:id="rId24"/>
    <p:sldId id="293" r:id="rId25"/>
    <p:sldId id="294" r:id="rId26"/>
    <p:sldId id="295" r:id="rId27"/>
    <p:sldId id="296" r:id="rId28"/>
    <p:sldId id="297" r:id="rId29"/>
    <p:sldId id="318" r:id="rId30"/>
    <p:sldId id="319" r:id="rId31"/>
    <p:sldId id="320" r:id="rId32"/>
    <p:sldId id="321" r:id="rId33"/>
    <p:sldId id="324" r:id="rId34"/>
    <p:sldId id="325" r:id="rId35"/>
    <p:sldId id="322" r:id="rId36"/>
    <p:sldId id="306" r:id="rId37"/>
    <p:sldId id="298" r:id="rId38"/>
    <p:sldId id="299" r:id="rId39"/>
    <p:sldId id="301" r:id="rId40"/>
    <p:sldId id="300" r:id="rId41"/>
    <p:sldId id="323" r:id="rId42"/>
    <p:sldId id="302" r:id="rId43"/>
    <p:sldId id="304" r:id="rId44"/>
    <p:sldId id="316" r:id="rId45"/>
    <p:sldId id="317" r:id="rId46"/>
    <p:sldId id="307" r:id="rId47"/>
    <p:sldId id="308" r:id="rId48"/>
    <p:sldId id="309" r:id="rId49"/>
    <p:sldId id="310" r:id="rId50"/>
    <p:sldId id="311" r:id="rId51"/>
    <p:sldId id="312" r:id="rId52"/>
    <p:sldId id="314" r:id="rId53"/>
    <p:sldId id="315" r:id="rId54"/>
    <p:sldId id="280" r:id="rId55"/>
    <p:sldId id="268" r:id="rId56"/>
    <p:sldId id="270" r:id="rId57"/>
    <p:sldId id="272" r:id="rId58"/>
    <p:sldId id="326" r:id="rId59"/>
    <p:sldId id="271" r:id="rId60"/>
    <p:sldId id="273" r:id="rId61"/>
    <p:sldId id="274" r:id="rId6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blo Rodríguez" userId="11a7dc822cb139c1" providerId="LiveId" clId="{52454C90-0158-4682-B435-36E10350E9E4}"/>
    <pc:docChg chg="modSld sldOrd">
      <pc:chgData name="Pablo Rodríguez" userId="11a7dc822cb139c1" providerId="LiveId" clId="{52454C90-0158-4682-B435-36E10350E9E4}" dt="2024-07-30T20:20:44.488" v="1"/>
      <pc:docMkLst>
        <pc:docMk/>
      </pc:docMkLst>
      <pc:sldChg chg="ord">
        <pc:chgData name="Pablo Rodríguez" userId="11a7dc822cb139c1" providerId="LiveId" clId="{52454C90-0158-4682-B435-36E10350E9E4}" dt="2024-07-30T20:20:44.488" v="1"/>
        <pc:sldMkLst>
          <pc:docMk/>
          <pc:sldMk cId="2364579213" sldId="27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A56474-9238-EE93-A28B-D307B45A4D0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2B46E8D0-7FC0-FEC9-7107-3A3E23D426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F5183788-CEAB-2B0F-871B-33539ADDDB5D}"/>
              </a:ext>
            </a:extLst>
          </p:cNvPr>
          <p:cNvSpPr>
            <a:spLocks noGrp="1"/>
          </p:cNvSpPr>
          <p:nvPr>
            <p:ph type="dt" sz="half" idx="10"/>
          </p:nvPr>
        </p:nvSpPr>
        <p:spPr/>
        <p:txBody>
          <a:bodyPr/>
          <a:lstStyle/>
          <a:p>
            <a:fld id="{66A44FE1-310F-4C1E-A85D-1C72A01A59AD}" type="datetimeFigureOut">
              <a:rPr lang="es-CL" smtClean="0"/>
              <a:t>30-07-2024</a:t>
            </a:fld>
            <a:endParaRPr lang="es-CL"/>
          </a:p>
        </p:txBody>
      </p:sp>
      <p:sp>
        <p:nvSpPr>
          <p:cNvPr id="5" name="Marcador de pie de página 4">
            <a:extLst>
              <a:ext uri="{FF2B5EF4-FFF2-40B4-BE49-F238E27FC236}">
                <a16:creationId xmlns:a16="http://schemas.microsoft.com/office/drawing/2014/main" id="{811F21C4-19F1-A6BE-BF71-98CEC5F4940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57DD5BE-AABD-16F0-4372-CA189EA50A1C}"/>
              </a:ext>
            </a:extLst>
          </p:cNvPr>
          <p:cNvSpPr>
            <a:spLocks noGrp="1"/>
          </p:cNvSpPr>
          <p:nvPr>
            <p:ph type="sldNum" sz="quarter" idx="12"/>
          </p:nvPr>
        </p:nvSpPr>
        <p:spPr/>
        <p:txBody>
          <a:bodyPr/>
          <a:lstStyle/>
          <a:p>
            <a:fld id="{47DFB076-CFF1-45BA-9E51-D63124728B9C}" type="slidenum">
              <a:rPr lang="es-CL" smtClean="0"/>
              <a:t>‹Nº›</a:t>
            </a:fld>
            <a:endParaRPr lang="es-CL"/>
          </a:p>
        </p:txBody>
      </p:sp>
    </p:spTree>
    <p:extLst>
      <p:ext uri="{BB962C8B-B14F-4D97-AF65-F5344CB8AC3E}">
        <p14:creationId xmlns:p14="http://schemas.microsoft.com/office/powerpoint/2010/main" val="288242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35FEBE-3E3C-11C1-7A75-C27482D53D0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706BC248-25C5-AC5B-7546-BF7BED24187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72C5F7A1-B166-9EE4-5A7A-BC2627C85850}"/>
              </a:ext>
            </a:extLst>
          </p:cNvPr>
          <p:cNvSpPr>
            <a:spLocks noGrp="1"/>
          </p:cNvSpPr>
          <p:nvPr>
            <p:ph type="dt" sz="half" idx="10"/>
          </p:nvPr>
        </p:nvSpPr>
        <p:spPr/>
        <p:txBody>
          <a:bodyPr/>
          <a:lstStyle/>
          <a:p>
            <a:fld id="{66A44FE1-310F-4C1E-A85D-1C72A01A59AD}" type="datetimeFigureOut">
              <a:rPr lang="es-CL" smtClean="0"/>
              <a:t>30-07-2024</a:t>
            </a:fld>
            <a:endParaRPr lang="es-CL"/>
          </a:p>
        </p:txBody>
      </p:sp>
      <p:sp>
        <p:nvSpPr>
          <p:cNvPr id="5" name="Marcador de pie de página 4">
            <a:extLst>
              <a:ext uri="{FF2B5EF4-FFF2-40B4-BE49-F238E27FC236}">
                <a16:creationId xmlns:a16="http://schemas.microsoft.com/office/drawing/2014/main" id="{B03A1025-C264-36B8-6270-897DC39964B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83C5C86-F2C9-D1E2-690B-5974CFBE42CB}"/>
              </a:ext>
            </a:extLst>
          </p:cNvPr>
          <p:cNvSpPr>
            <a:spLocks noGrp="1"/>
          </p:cNvSpPr>
          <p:nvPr>
            <p:ph type="sldNum" sz="quarter" idx="12"/>
          </p:nvPr>
        </p:nvSpPr>
        <p:spPr/>
        <p:txBody>
          <a:bodyPr/>
          <a:lstStyle/>
          <a:p>
            <a:fld id="{47DFB076-CFF1-45BA-9E51-D63124728B9C}" type="slidenum">
              <a:rPr lang="es-CL" smtClean="0"/>
              <a:t>‹Nº›</a:t>
            </a:fld>
            <a:endParaRPr lang="es-CL"/>
          </a:p>
        </p:txBody>
      </p:sp>
    </p:spTree>
    <p:extLst>
      <p:ext uri="{BB962C8B-B14F-4D97-AF65-F5344CB8AC3E}">
        <p14:creationId xmlns:p14="http://schemas.microsoft.com/office/powerpoint/2010/main" val="4190950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8464B33-7892-CB14-3931-1021A468205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4B8AFE7D-AC1C-D6F5-165B-9A243CD898A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293D079-4D75-1D2A-350C-F6974CA196C2}"/>
              </a:ext>
            </a:extLst>
          </p:cNvPr>
          <p:cNvSpPr>
            <a:spLocks noGrp="1"/>
          </p:cNvSpPr>
          <p:nvPr>
            <p:ph type="dt" sz="half" idx="10"/>
          </p:nvPr>
        </p:nvSpPr>
        <p:spPr/>
        <p:txBody>
          <a:bodyPr/>
          <a:lstStyle/>
          <a:p>
            <a:fld id="{66A44FE1-310F-4C1E-A85D-1C72A01A59AD}" type="datetimeFigureOut">
              <a:rPr lang="es-CL" smtClean="0"/>
              <a:t>30-07-2024</a:t>
            </a:fld>
            <a:endParaRPr lang="es-CL"/>
          </a:p>
        </p:txBody>
      </p:sp>
      <p:sp>
        <p:nvSpPr>
          <p:cNvPr id="5" name="Marcador de pie de página 4">
            <a:extLst>
              <a:ext uri="{FF2B5EF4-FFF2-40B4-BE49-F238E27FC236}">
                <a16:creationId xmlns:a16="http://schemas.microsoft.com/office/drawing/2014/main" id="{74ADD99E-8600-816A-EF7E-2C930A2DB97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1FC9750-54AB-DD30-5F51-79BF1236BF9D}"/>
              </a:ext>
            </a:extLst>
          </p:cNvPr>
          <p:cNvSpPr>
            <a:spLocks noGrp="1"/>
          </p:cNvSpPr>
          <p:nvPr>
            <p:ph type="sldNum" sz="quarter" idx="12"/>
          </p:nvPr>
        </p:nvSpPr>
        <p:spPr/>
        <p:txBody>
          <a:bodyPr/>
          <a:lstStyle/>
          <a:p>
            <a:fld id="{47DFB076-CFF1-45BA-9E51-D63124728B9C}" type="slidenum">
              <a:rPr lang="es-CL" smtClean="0"/>
              <a:t>‹Nº›</a:t>
            </a:fld>
            <a:endParaRPr lang="es-CL"/>
          </a:p>
        </p:txBody>
      </p:sp>
    </p:spTree>
    <p:extLst>
      <p:ext uri="{BB962C8B-B14F-4D97-AF65-F5344CB8AC3E}">
        <p14:creationId xmlns:p14="http://schemas.microsoft.com/office/powerpoint/2010/main" val="222440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81489B-34DE-8D6C-5B5D-7E4F65A9B7A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EEAB352-71A6-354D-F38C-85CA3A9BA92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E62FFD9-E669-014E-2B49-E08DF67A4E49}"/>
              </a:ext>
            </a:extLst>
          </p:cNvPr>
          <p:cNvSpPr>
            <a:spLocks noGrp="1"/>
          </p:cNvSpPr>
          <p:nvPr>
            <p:ph type="dt" sz="half" idx="10"/>
          </p:nvPr>
        </p:nvSpPr>
        <p:spPr/>
        <p:txBody>
          <a:bodyPr/>
          <a:lstStyle/>
          <a:p>
            <a:fld id="{66A44FE1-310F-4C1E-A85D-1C72A01A59AD}" type="datetimeFigureOut">
              <a:rPr lang="es-CL" smtClean="0"/>
              <a:t>30-07-2024</a:t>
            </a:fld>
            <a:endParaRPr lang="es-CL"/>
          </a:p>
        </p:txBody>
      </p:sp>
      <p:sp>
        <p:nvSpPr>
          <p:cNvPr id="5" name="Marcador de pie de página 4">
            <a:extLst>
              <a:ext uri="{FF2B5EF4-FFF2-40B4-BE49-F238E27FC236}">
                <a16:creationId xmlns:a16="http://schemas.microsoft.com/office/drawing/2014/main" id="{34EB1F13-AF32-DFF1-6380-6656BCBB946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890BB23-B52E-1BDF-9DD2-291EBC56F8AE}"/>
              </a:ext>
            </a:extLst>
          </p:cNvPr>
          <p:cNvSpPr>
            <a:spLocks noGrp="1"/>
          </p:cNvSpPr>
          <p:nvPr>
            <p:ph type="sldNum" sz="quarter" idx="12"/>
          </p:nvPr>
        </p:nvSpPr>
        <p:spPr/>
        <p:txBody>
          <a:bodyPr/>
          <a:lstStyle/>
          <a:p>
            <a:fld id="{47DFB076-CFF1-45BA-9E51-D63124728B9C}" type="slidenum">
              <a:rPr lang="es-CL" smtClean="0"/>
              <a:t>‹Nº›</a:t>
            </a:fld>
            <a:endParaRPr lang="es-CL"/>
          </a:p>
        </p:txBody>
      </p:sp>
    </p:spTree>
    <p:extLst>
      <p:ext uri="{BB962C8B-B14F-4D97-AF65-F5344CB8AC3E}">
        <p14:creationId xmlns:p14="http://schemas.microsoft.com/office/powerpoint/2010/main" val="400125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F7DB45-FDB1-6D93-9CF1-5DAC751F435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84165D74-192C-BE2C-1D55-BD309EBC070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D6F005D-EE25-1E06-92A0-2BEDE378A9AF}"/>
              </a:ext>
            </a:extLst>
          </p:cNvPr>
          <p:cNvSpPr>
            <a:spLocks noGrp="1"/>
          </p:cNvSpPr>
          <p:nvPr>
            <p:ph type="dt" sz="half" idx="10"/>
          </p:nvPr>
        </p:nvSpPr>
        <p:spPr/>
        <p:txBody>
          <a:bodyPr/>
          <a:lstStyle/>
          <a:p>
            <a:fld id="{66A44FE1-310F-4C1E-A85D-1C72A01A59AD}" type="datetimeFigureOut">
              <a:rPr lang="es-CL" smtClean="0"/>
              <a:t>30-07-2024</a:t>
            </a:fld>
            <a:endParaRPr lang="es-CL"/>
          </a:p>
        </p:txBody>
      </p:sp>
      <p:sp>
        <p:nvSpPr>
          <p:cNvPr id="5" name="Marcador de pie de página 4">
            <a:extLst>
              <a:ext uri="{FF2B5EF4-FFF2-40B4-BE49-F238E27FC236}">
                <a16:creationId xmlns:a16="http://schemas.microsoft.com/office/drawing/2014/main" id="{92BAE1DB-63EB-DD07-62FD-28E1F47F226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395BC77-9A82-C6E8-79CC-BCB6B9812FB1}"/>
              </a:ext>
            </a:extLst>
          </p:cNvPr>
          <p:cNvSpPr>
            <a:spLocks noGrp="1"/>
          </p:cNvSpPr>
          <p:nvPr>
            <p:ph type="sldNum" sz="quarter" idx="12"/>
          </p:nvPr>
        </p:nvSpPr>
        <p:spPr/>
        <p:txBody>
          <a:bodyPr/>
          <a:lstStyle/>
          <a:p>
            <a:fld id="{47DFB076-CFF1-45BA-9E51-D63124728B9C}" type="slidenum">
              <a:rPr lang="es-CL" smtClean="0"/>
              <a:t>‹Nº›</a:t>
            </a:fld>
            <a:endParaRPr lang="es-CL"/>
          </a:p>
        </p:txBody>
      </p:sp>
    </p:spTree>
    <p:extLst>
      <p:ext uri="{BB962C8B-B14F-4D97-AF65-F5344CB8AC3E}">
        <p14:creationId xmlns:p14="http://schemas.microsoft.com/office/powerpoint/2010/main" val="918448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92EFA2-FE13-9064-9D59-885DE075D68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1009A0F-0333-9F8F-0FEC-45178FC0166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852D304B-190C-95F6-03B4-190EA56825C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BABE71FF-D8C3-F7CD-9107-7DE5D0DB35EA}"/>
              </a:ext>
            </a:extLst>
          </p:cNvPr>
          <p:cNvSpPr>
            <a:spLocks noGrp="1"/>
          </p:cNvSpPr>
          <p:nvPr>
            <p:ph type="dt" sz="half" idx="10"/>
          </p:nvPr>
        </p:nvSpPr>
        <p:spPr/>
        <p:txBody>
          <a:bodyPr/>
          <a:lstStyle/>
          <a:p>
            <a:fld id="{66A44FE1-310F-4C1E-A85D-1C72A01A59AD}" type="datetimeFigureOut">
              <a:rPr lang="es-CL" smtClean="0"/>
              <a:t>30-07-2024</a:t>
            </a:fld>
            <a:endParaRPr lang="es-CL"/>
          </a:p>
        </p:txBody>
      </p:sp>
      <p:sp>
        <p:nvSpPr>
          <p:cNvPr id="6" name="Marcador de pie de página 5">
            <a:extLst>
              <a:ext uri="{FF2B5EF4-FFF2-40B4-BE49-F238E27FC236}">
                <a16:creationId xmlns:a16="http://schemas.microsoft.com/office/drawing/2014/main" id="{26A15D40-6361-67CD-3120-E774FE76D264}"/>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F893460-EBA7-9E92-6E3A-AF71272A4339}"/>
              </a:ext>
            </a:extLst>
          </p:cNvPr>
          <p:cNvSpPr>
            <a:spLocks noGrp="1"/>
          </p:cNvSpPr>
          <p:nvPr>
            <p:ph type="sldNum" sz="quarter" idx="12"/>
          </p:nvPr>
        </p:nvSpPr>
        <p:spPr/>
        <p:txBody>
          <a:bodyPr/>
          <a:lstStyle/>
          <a:p>
            <a:fld id="{47DFB076-CFF1-45BA-9E51-D63124728B9C}" type="slidenum">
              <a:rPr lang="es-CL" smtClean="0"/>
              <a:t>‹Nº›</a:t>
            </a:fld>
            <a:endParaRPr lang="es-CL"/>
          </a:p>
        </p:txBody>
      </p:sp>
    </p:spTree>
    <p:extLst>
      <p:ext uri="{BB962C8B-B14F-4D97-AF65-F5344CB8AC3E}">
        <p14:creationId xmlns:p14="http://schemas.microsoft.com/office/powerpoint/2010/main" val="1360103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322D48-8D05-C953-12F3-D48B68027D2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BB85AAC-026F-3745-4C49-EF203C871D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991C6EC-53DA-3405-E821-91E2B945E3B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F8410002-69F0-4713-46F7-4D7F7EE285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BC60B25-5BD4-ABB9-FE91-7767651369C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5C645873-9774-D247-8FE4-D53A4041268D}"/>
              </a:ext>
            </a:extLst>
          </p:cNvPr>
          <p:cNvSpPr>
            <a:spLocks noGrp="1"/>
          </p:cNvSpPr>
          <p:nvPr>
            <p:ph type="dt" sz="half" idx="10"/>
          </p:nvPr>
        </p:nvSpPr>
        <p:spPr/>
        <p:txBody>
          <a:bodyPr/>
          <a:lstStyle/>
          <a:p>
            <a:fld id="{66A44FE1-310F-4C1E-A85D-1C72A01A59AD}" type="datetimeFigureOut">
              <a:rPr lang="es-CL" smtClean="0"/>
              <a:t>30-07-2024</a:t>
            </a:fld>
            <a:endParaRPr lang="es-CL"/>
          </a:p>
        </p:txBody>
      </p:sp>
      <p:sp>
        <p:nvSpPr>
          <p:cNvPr id="8" name="Marcador de pie de página 7">
            <a:extLst>
              <a:ext uri="{FF2B5EF4-FFF2-40B4-BE49-F238E27FC236}">
                <a16:creationId xmlns:a16="http://schemas.microsoft.com/office/drawing/2014/main" id="{2FB6D694-E5BC-1989-8DAA-847C4424AE16}"/>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7E648572-B7D9-70F8-FAA6-5EF8F9979EDE}"/>
              </a:ext>
            </a:extLst>
          </p:cNvPr>
          <p:cNvSpPr>
            <a:spLocks noGrp="1"/>
          </p:cNvSpPr>
          <p:nvPr>
            <p:ph type="sldNum" sz="quarter" idx="12"/>
          </p:nvPr>
        </p:nvSpPr>
        <p:spPr/>
        <p:txBody>
          <a:bodyPr/>
          <a:lstStyle/>
          <a:p>
            <a:fld id="{47DFB076-CFF1-45BA-9E51-D63124728B9C}" type="slidenum">
              <a:rPr lang="es-CL" smtClean="0"/>
              <a:t>‹Nº›</a:t>
            </a:fld>
            <a:endParaRPr lang="es-CL"/>
          </a:p>
        </p:txBody>
      </p:sp>
    </p:spTree>
    <p:extLst>
      <p:ext uri="{BB962C8B-B14F-4D97-AF65-F5344CB8AC3E}">
        <p14:creationId xmlns:p14="http://schemas.microsoft.com/office/powerpoint/2010/main" val="2019509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247D29-52B2-9AB6-1A11-C616B9A3409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B094EFBF-0090-61E8-917A-73D285E3D25F}"/>
              </a:ext>
            </a:extLst>
          </p:cNvPr>
          <p:cNvSpPr>
            <a:spLocks noGrp="1"/>
          </p:cNvSpPr>
          <p:nvPr>
            <p:ph type="dt" sz="half" idx="10"/>
          </p:nvPr>
        </p:nvSpPr>
        <p:spPr/>
        <p:txBody>
          <a:bodyPr/>
          <a:lstStyle/>
          <a:p>
            <a:fld id="{66A44FE1-310F-4C1E-A85D-1C72A01A59AD}" type="datetimeFigureOut">
              <a:rPr lang="es-CL" smtClean="0"/>
              <a:t>30-07-2024</a:t>
            </a:fld>
            <a:endParaRPr lang="es-CL"/>
          </a:p>
        </p:txBody>
      </p:sp>
      <p:sp>
        <p:nvSpPr>
          <p:cNvPr id="4" name="Marcador de pie de página 3">
            <a:extLst>
              <a:ext uri="{FF2B5EF4-FFF2-40B4-BE49-F238E27FC236}">
                <a16:creationId xmlns:a16="http://schemas.microsoft.com/office/drawing/2014/main" id="{0B4E4DDD-4489-44EB-FFE9-E8C60B4633D6}"/>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1C829BCD-D306-1C62-9A15-2AB807B316A4}"/>
              </a:ext>
            </a:extLst>
          </p:cNvPr>
          <p:cNvSpPr>
            <a:spLocks noGrp="1"/>
          </p:cNvSpPr>
          <p:nvPr>
            <p:ph type="sldNum" sz="quarter" idx="12"/>
          </p:nvPr>
        </p:nvSpPr>
        <p:spPr/>
        <p:txBody>
          <a:bodyPr/>
          <a:lstStyle/>
          <a:p>
            <a:fld id="{47DFB076-CFF1-45BA-9E51-D63124728B9C}" type="slidenum">
              <a:rPr lang="es-CL" smtClean="0"/>
              <a:t>‹Nº›</a:t>
            </a:fld>
            <a:endParaRPr lang="es-CL"/>
          </a:p>
        </p:txBody>
      </p:sp>
    </p:spTree>
    <p:extLst>
      <p:ext uri="{BB962C8B-B14F-4D97-AF65-F5344CB8AC3E}">
        <p14:creationId xmlns:p14="http://schemas.microsoft.com/office/powerpoint/2010/main" val="2043969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62B7DA5-BBDE-4F90-6AA6-01256AFBFEE6}"/>
              </a:ext>
            </a:extLst>
          </p:cNvPr>
          <p:cNvSpPr>
            <a:spLocks noGrp="1"/>
          </p:cNvSpPr>
          <p:nvPr>
            <p:ph type="dt" sz="half" idx="10"/>
          </p:nvPr>
        </p:nvSpPr>
        <p:spPr/>
        <p:txBody>
          <a:bodyPr/>
          <a:lstStyle/>
          <a:p>
            <a:fld id="{66A44FE1-310F-4C1E-A85D-1C72A01A59AD}" type="datetimeFigureOut">
              <a:rPr lang="es-CL" smtClean="0"/>
              <a:t>30-07-2024</a:t>
            </a:fld>
            <a:endParaRPr lang="es-CL"/>
          </a:p>
        </p:txBody>
      </p:sp>
      <p:sp>
        <p:nvSpPr>
          <p:cNvPr id="3" name="Marcador de pie de página 2">
            <a:extLst>
              <a:ext uri="{FF2B5EF4-FFF2-40B4-BE49-F238E27FC236}">
                <a16:creationId xmlns:a16="http://schemas.microsoft.com/office/drawing/2014/main" id="{2D48AC5B-FBB9-81CA-03D9-21F8258A84AA}"/>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AF9DB9C2-C4C7-3251-9741-1B383CFD7EA2}"/>
              </a:ext>
            </a:extLst>
          </p:cNvPr>
          <p:cNvSpPr>
            <a:spLocks noGrp="1"/>
          </p:cNvSpPr>
          <p:nvPr>
            <p:ph type="sldNum" sz="quarter" idx="12"/>
          </p:nvPr>
        </p:nvSpPr>
        <p:spPr/>
        <p:txBody>
          <a:bodyPr/>
          <a:lstStyle/>
          <a:p>
            <a:fld id="{47DFB076-CFF1-45BA-9E51-D63124728B9C}" type="slidenum">
              <a:rPr lang="es-CL" smtClean="0"/>
              <a:t>‹Nº›</a:t>
            </a:fld>
            <a:endParaRPr lang="es-CL"/>
          </a:p>
        </p:txBody>
      </p:sp>
    </p:spTree>
    <p:extLst>
      <p:ext uri="{BB962C8B-B14F-4D97-AF65-F5344CB8AC3E}">
        <p14:creationId xmlns:p14="http://schemas.microsoft.com/office/powerpoint/2010/main" val="391427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8EE431-09CE-4090-07F2-C07688802E4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7B862C00-742C-8727-C5AA-6AF3F50C46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C47A89AA-6F07-F702-1F39-F27C323C1F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C3B73AB-E11B-AD33-A7F7-417C52FA2306}"/>
              </a:ext>
            </a:extLst>
          </p:cNvPr>
          <p:cNvSpPr>
            <a:spLocks noGrp="1"/>
          </p:cNvSpPr>
          <p:nvPr>
            <p:ph type="dt" sz="half" idx="10"/>
          </p:nvPr>
        </p:nvSpPr>
        <p:spPr/>
        <p:txBody>
          <a:bodyPr/>
          <a:lstStyle/>
          <a:p>
            <a:fld id="{66A44FE1-310F-4C1E-A85D-1C72A01A59AD}" type="datetimeFigureOut">
              <a:rPr lang="es-CL" smtClean="0"/>
              <a:t>30-07-2024</a:t>
            </a:fld>
            <a:endParaRPr lang="es-CL"/>
          </a:p>
        </p:txBody>
      </p:sp>
      <p:sp>
        <p:nvSpPr>
          <p:cNvPr id="6" name="Marcador de pie de página 5">
            <a:extLst>
              <a:ext uri="{FF2B5EF4-FFF2-40B4-BE49-F238E27FC236}">
                <a16:creationId xmlns:a16="http://schemas.microsoft.com/office/drawing/2014/main" id="{2E9AB937-C4A9-0590-19A5-B2DAA3B046F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4C335A3-BAB3-719E-10B7-2F3CC0F7E205}"/>
              </a:ext>
            </a:extLst>
          </p:cNvPr>
          <p:cNvSpPr>
            <a:spLocks noGrp="1"/>
          </p:cNvSpPr>
          <p:nvPr>
            <p:ph type="sldNum" sz="quarter" idx="12"/>
          </p:nvPr>
        </p:nvSpPr>
        <p:spPr/>
        <p:txBody>
          <a:bodyPr/>
          <a:lstStyle/>
          <a:p>
            <a:fld id="{47DFB076-CFF1-45BA-9E51-D63124728B9C}" type="slidenum">
              <a:rPr lang="es-CL" smtClean="0"/>
              <a:t>‹Nº›</a:t>
            </a:fld>
            <a:endParaRPr lang="es-CL"/>
          </a:p>
        </p:txBody>
      </p:sp>
    </p:spTree>
    <p:extLst>
      <p:ext uri="{BB962C8B-B14F-4D97-AF65-F5344CB8AC3E}">
        <p14:creationId xmlns:p14="http://schemas.microsoft.com/office/powerpoint/2010/main" val="2288903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68A0FE-C6FA-7903-B55E-87E488F6F14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88213186-4D5A-DBCA-B450-F4514190AC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5428450B-C24A-52A5-2FCD-F0E3BFD7A3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7B1F532-A35A-F71A-1DB6-BFE6E3CE3655}"/>
              </a:ext>
            </a:extLst>
          </p:cNvPr>
          <p:cNvSpPr>
            <a:spLocks noGrp="1"/>
          </p:cNvSpPr>
          <p:nvPr>
            <p:ph type="dt" sz="half" idx="10"/>
          </p:nvPr>
        </p:nvSpPr>
        <p:spPr/>
        <p:txBody>
          <a:bodyPr/>
          <a:lstStyle/>
          <a:p>
            <a:fld id="{66A44FE1-310F-4C1E-A85D-1C72A01A59AD}" type="datetimeFigureOut">
              <a:rPr lang="es-CL" smtClean="0"/>
              <a:t>30-07-2024</a:t>
            </a:fld>
            <a:endParaRPr lang="es-CL"/>
          </a:p>
        </p:txBody>
      </p:sp>
      <p:sp>
        <p:nvSpPr>
          <p:cNvPr id="6" name="Marcador de pie de página 5">
            <a:extLst>
              <a:ext uri="{FF2B5EF4-FFF2-40B4-BE49-F238E27FC236}">
                <a16:creationId xmlns:a16="http://schemas.microsoft.com/office/drawing/2014/main" id="{BE0AD613-8015-83E2-F874-F4B3C6D89B1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68E56C79-A111-27F3-1026-794E988C8ABB}"/>
              </a:ext>
            </a:extLst>
          </p:cNvPr>
          <p:cNvSpPr>
            <a:spLocks noGrp="1"/>
          </p:cNvSpPr>
          <p:nvPr>
            <p:ph type="sldNum" sz="quarter" idx="12"/>
          </p:nvPr>
        </p:nvSpPr>
        <p:spPr/>
        <p:txBody>
          <a:bodyPr/>
          <a:lstStyle/>
          <a:p>
            <a:fld id="{47DFB076-CFF1-45BA-9E51-D63124728B9C}" type="slidenum">
              <a:rPr lang="es-CL" smtClean="0"/>
              <a:t>‹Nº›</a:t>
            </a:fld>
            <a:endParaRPr lang="es-CL"/>
          </a:p>
        </p:txBody>
      </p:sp>
    </p:spTree>
    <p:extLst>
      <p:ext uri="{BB962C8B-B14F-4D97-AF65-F5344CB8AC3E}">
        <p14:creationId xmlns:p14="http://schemas.microsoft.com/office/powerpoint/2010/main" val="1908399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8601A49-EA59-9ED9-D6F2-395D5967EA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12D1732-850F-C199-0A72-FDD42A9AD7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F7DB4A2-4CB5-A765-8D44-5E7E4BCB93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6A44FE1-310F-4C1E-A85D-1C72A01A59AD}" type="datetimeFigureOut">
              <a:rPr lang="es-CL" smtClean="0"/>
              <a:t>30-07-2024</a:t>
            </a:fld>
            <a:endParaRPr lang="es-CL"/>
          </a:p>
        </p:txBody>
      </p:sp>
      <p:sp>
        <p:nvSpPr>
          <p:cNvPr id="5" name="Marcador de pie de página 4">
            <a:extLst>
              <a:ext uri="{FF2B5EF4-FFF2-40B4-BE49-F238E27FC236}">
                <a16:creationId xmlns:a16="http://schemas.microsoft.com/office/drawing/2014/main" id="{FE040CCF-7CF5-0573-1EB8-ACDC2B911A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L"/>
          </a:p>
        </p:txBody>
      </p:sp>
      <p:sp>
        <p:nvSpPr>
          <p:cNvPr id="6" name="Marcador de número de diapositiva 5">
            <a:extLst>
              <a:ext uri="{FF2B5EF4-FFF2-40B4-BE49-F238E27FC236}">
                <a16:creationId xmlns:a16="http://schemas.microsoft.com/office/drawing/2014/main" id="{25DBA7E9-1051-A045-7B62-AA2554024B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7DFB076-CFF1-45BA-9E51-D63124728B9C}" type="slidenum">
              <a:rPr lang="es-CL" smtClean="0"/>
              <a:t>‹Nº›</a:t>
            </a:fld>
            <a:endParaRPr lang="es-CL"/>
          </a:p>
        </p:txBody>
      </p:sp>
    </p:spTree>
    <p:extLst>
      <p:ext uri="{BB962C8B-B14F-4D97-AF65-F5344CB8AC3E}">
        <p14:creationId xmlns:p14="http://schemas.microsoft.com/office/powerpoint/2010/main" val="679058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DCB43F-FDFD-E348-C4E1-C3362E5B7964}"/>
              </a:ext>
            </a:extLst>
          </p:cNvPr>
          <p:cNvSpPr>
            <a:spLocks noGrp="1"/>
          </p:cNvSpPr>
          <p:nvPr>
            <p:ph type="ctrTitle"/>
          </p:nvPr>
        </p:nvSpPr>
        <p:spPr/>
        <p:txBody>
          <a:bodyPr/>
          <a:lstStyle/>
          <a:p>
            <a:r>
              <a:rPr lang="es-ES" dirty="0"/>
              <a:t>Atribuciones de las autoridades regionales</a:t>
            </a:r>
            <a:endParaRPr lang="es-CL" dirty="0"/>
          </a:p>
        </p:txBody>
      </p:sp>
      <p:sp>
        <p:nvSpPr>
          <p:cNvPr id="3" name="Subtítulo 2">
            <a:extLst>
              <a:ext uri="{FF2B5EF4-FFF2-40B4-BE49-F238E27FC236}">
                <a16:creationId xmlns:a16="http://schemas.microsoft.com/office/drawing/2014/main" id="{FA263ADA-473D-BE24-EB17-F65BFE5D5C1D}"/>
              </a:ext>
            </a:extLst>
          </p:cNvPr>
          <p:cNvSpPr>
            <a:spLocks noGrp="1"/>
          </p:cNvSpPr>
          <p:nvPr>
            <p:ph type="subTitle" idx="1"/>
          </p:nvPr>
        </p:nvSpPr>
        <p:spPr>
          <a:xfrm>
            <a:off x="1524000" y="4002576"/>
            <a:ext cx="9144000" cy="1655762"/>
          </a:xfrm>
        </p:spPr>
        <p:txBody>
          <a:bodyPr>
            <a:normAutofit fontScale="92500" lnSpcReduction="20000"/>
          </a:bodyPr>
          <a:lstStyle/>
          <a:p>
            <a:r>
              <a:rPr lang="es-ES" dirty="0"/>
              <a:t>CONSTITUCIÓN POLÍTICA DE LA REPUBLICA DE CHILE</a:t>
            </a:r>
          </a:p>
          <a:p>
            <a:endParaRPr lang="es-ES" dirty="0"/>
          </a:p>
          <a:p>
            <a:r>
              <a:rPr lang="es-ES" dirty="0"/>
              <a:t>DFL 1. FIJA EL TEXTO REFUNDIDO, COORDINADO, SISTEMATIZADO Y ACTUALIZADO DE LA LEY N° 19.175, ORGANICA CONSTITUCIONAL SOBRE GOBIERNO Y ADMINISTRACION REGIONAL</a:t>
            </a:r>
            <a:endParaRPr lang="es-CL" dirty="0"/>
          </a:p>
        </p:txBody>
      </p:sp>
    </p:spTree>
    <p:extLst>
      <p:ext uri="{BB962C8B-B14F-4D97-AF65-F5344CB8AC3E}">
        <p14:creationId xmlns:p14="http://schemas.microsoft.com/office/powerpoint/2010/main" val="155146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lstStyle/>
          <a:p>
            <a:pPr algn="ctr"/>
            <a:r>
              <a:rPr lang="es-ES" dirty="0"/>
              <a:t>Sobre competencias y discrepancias</a:t>
            </a:r>
            <a:br>
              <a:rPr lang="es-ES" dirty="0"/>
            </a:br>
            <a:r>
              <a:rPr lang="es-ES" sz="2800" dirty="0"/>
              <a:t>(artículo 126, CPR)</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a:bodyPr>
          <a:lstStyle/>
          <a:p>
            <a:pPr algn="just"/>
            <a:r>
              <a:rPr lang="es-ES" dirty="0"/>
              <a:t>La ley determinará la forma de resolver las cuestiones de competencia que pudieren suscitarse entre las autoridades nacionales, regionales, provinciales y comunales.</a:t>
            </a:r>
          </a:p>
          <a:p>
            <a:pPr algn="just"/>
            <a:r>
              <a:rPr lang="es-ES" dirty="0"/>
              <a:t>Asimismo, establecerá el modo de dirimir las discrepancias que se produzcan entre el gobernador regional y el consejo regional, así como entre el alcalde y el concejo.</a:t>
            </a:r>
            <a:endParaRPr lang="es-CL" dirty="0"/>
          </a:p>
        </p:txBody>
      </p:sp>
    </p:spTree>
    <p:extLst>
      <p:ext uri="{BB962C8B-B14F-4D97-AF65-F5344CB8AC3E}">
        <p14:creationId xmlns:p14="http://schemas.microsoft.com/office/powerpoint/2010/main" val="1485634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1A18063-97A3-7FC1-C219-1906FBD7AE72}"/>
              </a:ext>
            </a:extLst>
          </p:cNvPr>
          <p:cNvSpPr>
            <a:spLocks noGrp="1"/>
          </p:cNvSpPr>
          <p:nvPr>
            <p:ph type="title"/>
          </p:nvPr>
        </p:nvSpPr>
        <p:spPr>
          <a:xfrm>
            <a:off x="838200" y="2647584"/>
            <a:ext cx="10515600" cy="2852737"/>
          </a:xfrm>
        </p:spPr>
        <p:txBody>
          <a:bodyPr>
            <a:normAutofit fontScale="90000"/>
          </a:bodyPr>
          <a:lstStyle/>
          <a:p>
            <a:pPr algn="ctr"/>
            <a:r>
              <a:rPr lang="es-ES" dirty="0"/>
              <a:t>DFL 1. FIJA EL TEXTO REFUNDIDO, COORDINADO, SISTEMATIZADO Y ACTUALIZADO DE LA LEY N° 19.175, ORGANICA CONSTITUCIONAL SOBRE GOBIERNO Y ADMINISTRACION REGIONAL</a:t>
            </a:r>
          </a:p>
        </p:txBody>
      </p:sp>
    </p:spTree>
    <p:extLst>
      <p:ext uri="{BB962C8B-B14F-4D97-AF65-F5344CB8AC3E}">
        <p14:creationId xmlns:p14="http://schemas.microsoft.com/office/powerpoint/2010/main" val="3201001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5">
            <a:extLst>
              <a:ext uri="{FF2B5EF4-FFF2-40B4-BE49-F238E27FC236}">
                <a16:creationId xmlns:a16="http://schemas.microsoft.com/office/drawing/2014/main" id="{F1EE34F6-4A9A-403E-FCC2-D50187B57D78}"/>
              </a:ext>
            </a:extLst>
          </p:cNvPr>
          <p:cNvGraphicFramePr>
            <a:graphicFrameLocks noGrp="1"/>
          </p:cNvGraphicFramePr>
          <p:nvPr>
            <p:ph idx="1"/>
            <p:extLst>
              <p:ext uri="{D42A27DB-BD31-4B8C-83A1-F6EECF244321}">
                <p14:modId xmlns:p14="http://schemas.microsoft.com/office/powerpoint/2010/main" val="1996720372"/>
              </p:ext>
            </p:extLst>
          </p:nvPr>
        </p:nvGraphicFramePr>
        <p:xfrm>
          <a:off x="838200" y="1508760"/>
          <a:ext cx="10515600" cy="38404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739269299"/>
                    </a:ext>
                  </a:extLst>
                </a:gridCol>
                <a:gridCol w="5257800">
                  <a:extLst>
                    <a:ext uri="{9D8B030D-6E8A-4147-A177-3AD203B41FA5}">
                      <a16:colId xmlns:a16="http://schemas.microsoft.com/office/drawing/2014/main" val="3542485574"/>
                    </a:ext>
                  </a:extLst>
                </a:gridCol>
              </a:tblGrid>
              <a:tr h="370840">
                <a:tc>
                  <a:txBody>
                    <a:bodyPr/>
                    <a:lstStyle/>
                    <a:p>
                      <a:pPr algn="ctr"/>
                      <a:r>
                        <a:rPr lang="es-ES" dirty="0"/>
                        <a:t>Gobierno y Administración</a:t>
                      </a:r>
                      <a:endParaRPr lang="es-CL" dirty="0"/>
                    </a:p>
                  </a:txBody>
                  <a:tcPr/>
                </a:tc>
                <a:tc>
                  <a:txBody>
                    <a:bodyPr/>
                    <a:lstStyle/>
                    <a:p>
                      <a:pPr algn="ctr"/>
                      <a:r>
                        <a:rPr lang="es-ES" dirty="0"/>
                        <a:t>Autoridades e instituciones</a:t>
                      </a:r>
                    </a:p>
                    <a:p>
                      <a:pPr algn="ctr"/>
                      <a:endParaRPr lang="es-CL" dirty="0"/>
                    </a:p>
                  </a:txBody>
                  <a:tcPr/>
                </a:tc>
                <a:extLst>
                  <a:ext uri="{0D108BD9-81ED-4DB2-BD59-A6C34878D82A}">
                    <a16:rowId xmlns:a16="http://schemas.microsoft.com/office/drawing/2014/main" val="167434819"/>
                  </a:ext>
                </a:extLst>
              </a:tr>
              <a:tr h="370840">
                <a:tc rowSpan="2">
                  <a:txBody>
                    <a:bodyPr/>
                    <a:lstStyle/>
                    <a:p>
                      <a:pPr algn="ctr"/>
                      <a:r>
                        <a:rPr lang="es-ES" dirty="0"/>
                        <a:t>Gobierno de la Región</a:t>
                      </a:r>
                      <a:endParaRPr lang="es-CL" dirty="0"/>
                    </a:p>
                  </a:txBody>
                  <a:tcPr/>
                </a:tc>
                <a:tc>
                  <a:txBody>
                    <a:bodyPr/>
                    <a:lstStyle/>
                    <a:p>
                      <a:pPr algn="ctr"/>
                      <a:r>
                        <a:rPr lang="es-ES" dirty="0"/>
                        <a:t>Delegado Presidencial Regional</a:t>
                      </a:r>
                    </a:p>
                    <a:p>
                      <a:pPr algn="ctr"/>
                      <a:endParaRPr lang="es-CL" dirty="0"/>
                    </a:p>
                  </a:txBody>
                  <a:tcPr/>
                </a:tc>
                <a:extLst>
                  <a:ext uri="{0D108BD9-81ED-4DB2-BD59-A6C34878D82A}">
                    <a16:rowId xmlns:a16="http://schemas.microsoft.com/office/drawing/2014/main" val="4181041734"/>
                  </a:ext>
                </a:extLst>
              </a:tr>
              <a:tr h="370840">
                <a:tc vMerge="1">
                  <a:txBody>
                    <a:bodyPr/>
                    <a:lstStyle/>
                    <a:p>
                      <a:endParaRPr lang="es-CL" dirty="0"/>
                    </a:p>
                  </a:txBody>
                  <a:tcPr/>
                </a:tc>
                <a:tc>
                  <a:txBody>
                    <a:bodyPr/>
                    <a:lstStyle/>
                    <a:p>
                      <a:pPr algn="ctr"/>
                      <a:r>
                        <a:rPr lang="es-CL" dirty="0"/>
                        <a:t>Delegado Presidencial Provincial</a:t>
                      </a:r>
                    </a:p>
                    <a:p>
                      <a:pPr algn="ctr"/>
                      <a:endParaRPr lang="es-CL" dirty="0"/>
                    </a:p>
                  </a:txBody>
                  <a:tcPr/>
                </a:tc>
                <a:extLst>
                  <a:ext uri="{0D108BD9-81ED-4DB2-BD59-A6C34878D82A}">
                    <a16:rowId xmlns:a16="http://schemas.microsoft.com/office/drawing/2014/main" val="3458310739"/>
                  </a:ext>
                </a:extLst>
              </a:tr>
              <a:tr h="370840">
                <a:tc rowSpan="3">
                  <a:txBody>
                    <a:bodyPr/>
                    <a:lstStyle/>
                    <a:p>
                      <a:pPr algn="ctr"/>
                      <a:r>
                        <a:rPr lang="es-ES" dirty="0"/>
                        <a:t>Administración de la Región</a:t>
                      </a:r>
                      <a:endParaRPr lang="es-CL" dirty="0"/>
                    </a:p>
                  </a:txBody>
                  <a:tcPr/>
                </a:tc>
                <a:tc>
                  <a:txBody>
                    <a:bodyPr/>
                    <a:lstStyle/>
                    <a:p>
                      <a:pPr algn="ctr"/>
                      <a:r>
                        <a:rPr lang="es-ES" dirty="0"/>
                        <a:t>Gobierno Regional </a:t>
                      </a:r>
                    </a:p>
                    <a:p>
                      <a:pPr algn="ctr"/>
                      <a:endParaRPr lang="es-CL" dirty="0"/>
                    </a:p>
                  </a:txBody>
                  <a:tcPr/>
                </a:tc>
                <a:extLst>
                  <a:ext uri="{0D108BD9-81ED-4DB2-BD59-A6C34878D82A}">
                    <a16:rowId xmlns:a16="http://schemas.microsoft.com/office/drawing/2014/main" val="1948506250"/>
                  </a:ext>
                </a:extLst>
              </a:tr>
              <a:tr h="0">
                <a:tc vMerge="1">
                  <a:txBody>
                    <a:bodyPr/>
                    <a:lstStyle/>
                    <a:p>
                      <a:endParaRPr lang="es-CL" dirty="0"/>
                    </a:p>
                  </a:txBody>
                  <a:tcPr/>
                </a:tc>
                <a:tc>
                  <a:txBody>
                    <a:bodyPr/>
                    <a:lstStyle/>
                    <a:p>
                      <a:pPr algn="ctr"/>
                      <a:r>
                        <a:rPr lang="es-ES" dirty="0"/>
                        <a:t>Gobernador Regional</a:t>
                      </a:r>
                    </a:p>
                    <a:p>
                      <a:pPr algn="ctr"/>
                      <a:endParaRPr lang="es-CL" dirty="0"/>
                    </a:p>
                  </a:txBody>
                  <a:tcPr/>
                </a:tc>
                <a:extLst>
                  <a:ext uri="{0D108BD9-81ED-4DB2-BD59-A6C34878D82A}">
                    <a16:rowId xmlns:a16="http://schemas.microsoft.com/office/drawing/2014/main" val="1719427300"/>
                  </a:ext>
                </a:extLst>
              </a:tr>
              <a:tr h="370840">
                <a:tc vMerge="1">
                  <a:txBody>
                    <a:bodyPr/>
                    <a:lstStyle/>
                    <a:p>
                      <a:endParaRPr lang="es-CL" dirty="0"/>
                    </a:p>
                  </a:txBody>
                  <a:tcPr/>
                </a:tc>
                <a:tc>
                  <a:txBody>
                    <a:bodyPr/>
                    <a:lstStyle/>
                    <a:p>
                      <a:pPr algn="ctr"/>
                      <a:r>
                        <a:rPr lang="es-ES" dirty="0"/>
                        <a:t>Consejo Regional</a:t>
                      </a:r>
                    </a:p>
                    <a:p>
                      <a:pPr algn="ctr"/>
                      <a:endParaRPr lang="es-CL" dirty="0"/>
                    </a:p>
                  </a:txBody>
                  <a:tcPr/>
                </a:tc>
                <a:extLst>
                  <a:ext uri="{0D108BD9-81ED-4DB2-BD59-A6C34878D82A}">
                    <a16:rowId xmlns:a16="http://schemas.microsoft.com/office/drawing/2014/main" val="3465357554"/>
                  </a:ext>
                </a:extLst>
              </a:tr>
            </a:tbl>
          </a:graphicData>
        </a:graphic>
      </p:graphicFrame>
    </p:spTree>
    <p:extLst>
      <p:ext uri="{BB962C8B-B14F-4D97-AF65-F5344CB8AC3E}">
        <p14:creationId xmlns:p14="http://schemas.microsoft.com/office/powerpoint/2010/main" val="512555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1A18063-97A3-7FC1-C219-1906FBD7AE72}"/>
              </a:ext>
            </a:extLst>
          </p:cNvPr>
          <p:cNvSpPr>
            <a:spLocks noGrp="1"/>
          </p:cNvSpPr>
          <p:nvPr>
            <p:ph type="title"/>
          </p:nvPr>
        </p:nvSpPr>
        <p:spPr/>
        <p:txBody>
          <a:bodyPr/>
          <a:lstStyle/>
          <a:p>
            <a:pPr algn="ctr"/>
            <a:r>
              <a:rPr lang="es-ES" dirty="0"/>
              <a:t>Gobierno Regional</a:t>
            </a:r>
            <a:endParaRPr lang="es-CL" dirty="0"/>
          </a:p>
        </p:txBody>
      </p:sp>
    </p:spTree>
    <p:extLst>
      <p:ext uri="{BB962C8B-B14F-4D97-AF65-F5344CB8AC3E}">
        <p14:creationId xmlns:p14="http://schemas.microsoft.com/office/powerpoint/2010/main" val="1423624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Funciones generales</a:t>
            </a:r>
            <a:br>
              <a:rPr lang="es-ES" dirty="0"/>
            </a:br>
            <a:r>
              <a:rPr lang="es-ES" sz="2800" dirty="0"/>
              <a:t>(artículo 16,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70000" lnSpcReduction="20000"/>
          </a:bodyPr>
          <a:lstStyle/>
          <a:p>
            <a:pPr marL="0" indent="0" algn="just">
              <a:buNone/>
            </a:pPr>
            <a:r>
              <a:rPr lang="es-ES" dirty="0"/>
              <a:t>a) Diseñar, elaborar, aprobar y aplicar las políticas, planes, programas y proyectos de desarrollo de la región en el ámbito de sus competencias, los que deberán ajustarse al presupuesto de la Nación; a la estrategia regional de desarrollo y a los instrumentos de planificación comunal.</a:t>
            </a:r>
          </a:p>
          <a:p>
            <a:pPr marL="0" indent="0" algn="just">
              <a:buNone/>
            </a:pPr>
            <a:r>
              <a:rPr lang="es-ES" dirty="0"/>
              <a:t>El gobierno regional podrá convocar a los directores regionales de los servicios públicos que dependan o se relacionen con el Presidente de la República o a los secretarios regionales ministeriales para abordar la contribución sectorial en el cumplimiento de los planes, programas y proyectos de desarrollo de la región, según corresponda.</a:t>
            </a:r>
          </a:p>
          <a:p>
            <a:pPr marL="0" indent="0" algn="just">
              <a:buNone/>
            </a:pPr>
            <a:r>
              <a:rPr lang="es-ES" dirty="0"/>
              <a:t>b) Efectuar estudios, análisis y proposiciones relativos al desarrollo regional;</a:t>
            </a:r>
          </a:p>
          <a:p>
            <a:pPr marL="0" indent="0" algn="just">
              <a:buNone/>
            </a:pPr>
            <a:r>
              <a:rPr lang="es-ES" dirty="0"/>
              <a:t>c) Orientar el desarrollo territorial de la región en coordinación con los servicios públicos y municipalidades, localizados en ella;</a:t>
            </a:r>
          </a:p>
          <a:p>
            <a:pPr marL="0" indent="0" algn="just">
              <a:buNone/>
            </a:pPr>
            <a:r>
              <a:rPr lang="es-ES" dirty="0"/>
              <a:t>d) Elaborar y aprobar su proyecto de presupuesto, ajustándose a las orientaciones que se emitan para la formulación del proyecto de Ley de Presupuestos del Sector Público, de conformidad al artículo 15 del decreto ley N° 1.263, del Ministerio de Hacienda, de 1975, orgánico de Administración Financiera del Estado, sin perjuicio de las facultades que asisten al gobernador regional de conformidad al artículo 78 de la presente ley;</a:t>
            </a:r>
            <a:endParaRPr lang="es-CL" dirty="0"/>
          </a:p>
        </p:txBody>
      </p:sp>
    </p:spTree>
    <p:extLst>
      <p:ext uri="{BB962C8B-B14F-4D97-AF65-F5344CB8AC3E}">
        <p14:creationId xmlns:p14="http://schemas.microsoft.com/office/powerpoint/2010/main" val="3519031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Funciones generales</a:t>
            </a:r>
            <a:br>
              <a:rPr lang="es-ES" dirty="0"/>
            </a:br>
            <a:r>
              <a:rPr lang="es-ES" sz="2800" dirty="0"/>
              <a:t>(artículo 16,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70000" lnSpcReduction="20000"/>
          </a:bodyPr>
          <a:lstStyle/>
          <a:p>
            <a:pPr marL="0" indent="0" algn="just">
              <a:buNone/>
            </a:pPr>
            <a:r>
              <a:rPr lang="es-ES" dirty="0"/>
              <a:t>e) Administrar fondos y programas de aplicación regional;</a:t>
            </a:r>
          </a:p>
          <a:p>
            <a:pPr marL="0" indent="0" algn="just">
              <a:buNone/>
            </a:pPr>
            <a:r>
              <a:rPr lang="es-ES" dirty="0"/>
              <a:t>f) Resolver la inversión de los recursos que a la región correspondan en la distribución del Fondo Nacional de Desarrollo Regional y de aquéllos que procedan de acuerdo al artículo 74 de esta LOC, en conformidad con la normativa aplicable;</a:t>
            </a:r>
          </a:p>
          <a:p>
            <a:pPr marL="0" indent="0" algn="just">
              <a:buNone/>
            </a:pPr>
            <a:r>
              <a:rPr lang="es-ES" dirty="0"/>
              <a:t>g) Decidir la destinación a proyectos específicos de los recursos de los programas de inversión sectorial de asignación regional, que contemple anualmente la Ley de Presupuestos de la Nación;</a:t>
            </a:r>
          </a:p>
          <a:p>
            <a:pPr marL="0" indent="0" algn="just">
              <a:buNone/>
            </a:pPr>
            <a:r>
              <a:rPr lang="es-ES" dirty="0"/>
              <a:t>h) Dictar normas de carácter general para regular las materias de su competencia, con sujeción a las disposiciones legales y a los decretos supremos reglamentarios, las que estarán sujetas al trámite de toma de razón por parte de la Contraloría General de la República y se publicarán en el Diario Oficial;</a:t>
            </a:r>
          </a:p>
          <a:p>
            <a:pPr marL="0" indent="0" algn="just">
              <a:buNone/>
            </a:pPr>
            <a:r>
              <a:rPr lang="es-ES" dirty="0"/>
              <a:t>i) Asesorar a las municipalidades, cuando éstas lo soliciten, especialmente en la formulación de sus planes y programas de desarrollo;</a:t>
            </a:r>
          </a:p>
          <a:p>
            <a:pPr marL="0" indent="0" algn="just">
              <a:buNone/>
            </a:pPr>
            <a:r>
              <a:rPr lang="es-ES" dirty="0"/>
              <a:t>j) Adoptar las medidas necesarias para enfrentar situaciones de emergencia o catástrofe, en conformidad a la ley, y desarrollar programas de prevención y protección ante situaciones de desastre, sin perjuicio de las atribuciones de las autoridades nacionales competentes;</a:t>
            </a:r>
            <a:endParaRPr lang="es-CL" dirty="0"/>
          </a:p>
        </p:txBody>
      </p:sp>
    </p:spTree>
    <p:extLst>
      <p:ext uri="{BB962C8B-B14F-4D97-AF65-F5344CB8AC3E}">
        <p14:creationId xmlns:p14="http://schemas.microsoft.com/office/powerpoint/2010/main" val="274334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Funciones generales</a:t>
            </a:r>
            <a:br>
              <a:rPr lang="es-ES" dirty="0"/>
            </a:br>
            <a:r>
              <a:rPr lang="es-ES" sz="2800" dirty="0"/>
              <a:t>(artículo 16,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70000" lnSpcReduction="20000"/>
          </a:bodyPr>
          <a:lstStyle/>
          <a:p>
            <a:pPr marL="0" indent="0" algn="just">
              <a:buNone/>
            </a:pPr>
            <a:r>
              <a:rPr lang="es-ES" dirty="0"/>
              <a:t>k) Participar en acciones de cooperación internacional en la región, dentro de los marcos establecidos por los tratados y convenios que el Gobierno de Chile celebre al efecto y en conformidad a los procedimientos regulados en la legislación respectiva;</a:t>
            </a:r>
          </a:p>
          <a:p>
            <a:pPr marL="0" indent="0" algn="just">
              <a:buNone/>
            </a:pPr>
            <a:r>
              <a:rPr lang="es-ES" dirty="0"/>
              <a:t>l) Ejercer las competencias que le sean transferidas;</a:t>
            </a:r>
          </a:p>
          <a:p>
            <a:pPr marL="0" indent="0" algn="just">
              <a:buNone/>
            </a:pPr>
            <a:r>
              <a:rPr lang="es-ES" dirty="0"/>
              <a:t>m) Mantener relación permanente con el gobierno nacional y sus distintos organismos, a fin de armonizar el ejercicio de sus respectivas funciones;</a:t>
            </a:r>
          </a:p>
          <a:p>
            <a:pPr marL="0" indent="0" algn="just">
              <a:buNone/>
            </a:pPr>
            <a:r>
              <a:rPr lang="es-ES" dirty="0"/>
              <a:t>n) Construir, reponer, conservar y administrar en las áreas urbanas las obras de pavimentación de aceras y calzadas, con cargo a los fondos que al efecto le asigne la Ley de Presupuestos.</a:t>
            </a:r>
          </a:p>
          <a:p>
            <a:pPr marL="0" indent="0" algn="just">
              <a:buNone/>
            </a:pPr>
            <a:r>
              <a:rPr lang="es-ES" dirty="0"/>
              <a:t>Para el cumplimiento de esta función, el gobierno regional podrá celebrar convenios con las municipalidades y con otros organismos del Estado, a fin de contar con el respaldo técnico necesario, y</a:t>
            </a:r>
          </a:p>
          <a:p>
            <a:pPr marL="0" indent="0" algn="just">
              <a:buNone/>
            </a:pPr>
            <a:r>
              <a:rPr lang="es-ES" dirty="0"/>
              <a:t>k) Elaborar y aprobar los planes de inversiones en infraestructura de movilidad y espacio público asociados al o a los planes reguladores metropolitanos o intercomunales existentes en la región, con consulta a las respectivas municipalidades.</a:t>
            </a:r>
          </a:p>
          <a:p>
            <a:pPr marL="0" indent="0" algn="just">
              <a:buNone/>
            </a:pPr>
            <a:r>
              <a:rPr lang="es-ES" dirty="0"/>
              <a:t>o) Coparticipar con el Comité Regional para el cambio climático en la elaboración y aprobación de los instrumentos para la gestión del cambio climático a nivel regional.</a:t>
            </a:r>
            <a:endParaRPr lang="es-CL" dirty="0"/>
          </a:p>
        </p:txBody>
      </p:sp>
    </p:spTree>
    <p:extLst>
      <p:ext uri="{BB962C8B-B14F-4D97-AF65-F5344CB8AC3E}">
        <p14:creationId xmlns:p14="http://schemas.microsoft.com/office/powerpoint/2010/main" val="364162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Funciones en ordenamiento territorial</a:t>
            </a:r>
            <a:br>
              <a:rPr lang="es-ES" dirty="0"/>
            </a:br>
            <a:r>
              <a:rPr lang="es-ES" sz="2800" dirty="0"/>
              <a:t>(artículo 17,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70000" lnSpcReduction="20000"/>
          </a:bodyPr>
          <a:lstStyle/>
          <a:p>
            <a:pPr marL="0" indent="0" algn="just">
              <a:buNone/>
            </a:pPr>
            <a:r>
              <a:rPr lang="es-ES" dirty="0"/>
              <a:t>a)  Elaborar y aprobar el plan regional de ordenamiento territorial en coherencia con la estrategia regional de desarrollo, la política nacional de ordenamiento territorial, la estrategia climática de largo plazo y el plan de acción regional de cambio climático, previo informe favorable de los ministros que conforman la Comisión Interministerial de Ciudad, Vivienda y Territorio;</a:t>
            </a:r>
          </a:p>
          <a:p>
            <a:pPr marL="0" indent="0" algn="just">
              <a:buNone/>
            </a:pPr>
            <a:r>
              <a:rPr lang="es-ES" dirty="0"/>
              <a:t>b) Establecer políticas y objetivos para el desarrollo integral y armónico del sistema de asentamientos humanos de la región, con las desagregaciones territoriales correspondientes;</a:t>
            </a:r>
          </a:p>
          <a:p>
            <a:pPr marL="0" indent="0" algn="just">
              <a:buNone/>
            </a:pPr>
            <a:r>
              <a:rPr lang="es-ES" dirty="0"/>
              <a:t>c) Participar en programas y proyectos de dotación y mantenimiento de obras de infraestructura y de equipamiento en la región;</a:t>
            </a:r>
          </a:p>
          <a:p>
            <a:pPr marL="0" indent="0" algn="just">
              <a:buNone/>
            </a:pPr>
            <a:r>
              <a:rPr lang="es-ES" dirty="0"/>
              <a:t>d) Fomentar y velar por la protección, conservación y mejoramiento del medio ambiente, adoptando las medidas adecuadas a la realidad de la región, con sujeción a las normas legales y decretos supremos reglamentarios que rijan la materia;</a:t>
            </a:r>
          </a:p>
          <a:p>
            <a:pPr marL="0" indent="0" algn="just">
              <a:buNone/>
            </a:pPr>
            <a:r>
              <a:rPr lang="es-ES" dirty="0"/>
              <a:t>e) Fomentar y velar por el buen funcionamiento de la prestación de los servicios en materia de transporte intercomunal, interprovincial e internacional fronterizo en la región, cumpliendo las normas de los convenios internacionales respectivos, y coordinar con otros gobiernos regionales el transporte interregional, sin perjuicio de las facultades que correspondan a las municipalidades;</a:t>
            </a:r>
            <a:endParaRPr lang="es-CL" dirty="0"/>
          </a:p>
        </p:txBody>
      </p:sp>
    </p:spTree>
    <p:extLst>
      <p:ext uri="{BB962C8B-B14F-4D97-AF65-F5344CB8AC3E}">
        <p14:creationId xmlns:p14="http://schemas.microsoft.com/office/powerpoint/2010/main" val="3210198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Funciones en ordenamiento territorial</a:t>
            </a:r>
            <a:br>
              <a:rPr lang="es-ES" dirty="0"/>
            </a:br>
            <a:r>
              <a:rPr lang="es-ES" sz="2800" dirty="0"/>
              <a:t>(artículo 17,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77500" lnSpcReduction="20000"/>
          </a:bodyPr>
          <a:lstStyle/>
          <a:p>
            <a:pPr marL="0" indent="0" algn="just">
              <a:buNone/>
            </a:pPr>
            <a:r>
              <a:rPr lang="es-ES" dirty="0"/>
              <a:t>f) Fomentar y propender al desarrollo de áreas rurales y localidades aisladas en la región, en coordinación con la acción multisectorial en la dotación de la infraestructura económica y social;</a:t>
            </a:r>
          </a:p>
          <a:p>
            <a:pPr marL="0" indent="0" algn="just">
              <a:buNone/>
            </a:pPr>
            <a:r>
              <a:rPr lang="es-ES" dirty="0"/>
              <a:t>g)  Proponer a la autoridad competente la localidad en que deberán radicarse las secretarías regionales ministeriales y las direcciones regionales de los servicios públicos, sin perjuicio de los traslados transitorios a otras localidades de la región;</a:t>
            </a:r>
          </a:p>
          <a:p>
            <a:pPr marL="0" indent="0" algn="just">
              <a:buNone/>
            </a:pPr>
            <a:r>
              <a:rPr lang="es-ES" dirty="0"/>
              <a:t>h) Financiar estudios que definan las condiciones de localización para la disposición de los distintos tipos de residuos y los sistemas de tratamientos más adecuados para cada uno de ellos, en coordinación con las Secretarías Regionales Ministeriales de Vivienda y Urbanismo, de Medio Ambiente y de Salud respectivas, en conformidad a las normas que rigen la materia, e</a:t>
            </a:r>
          </a:p>
          <a:p>
            <a:pPr marL="0" indent="0" algn="just">
              <a:buNone/>
            </a:pPr>
            <a:r>
              <a:rPr lang="es-ES" dirty="0"/>
              <a:t>i) Proponer territorios como zonas rezagadas en materia social, y su respectivo plan de desarrollo, aplicando los criterios y demás reglas establecidas en la política nacional sobre la materia.</a:t>
            </a:r>
          </a:p>
          <a:p>
            <a:pPr marL="0" indent="0" algn="just">
              <a:buNone/>
            </a:pPr>
            <a:r>
              <a:rPr lang="es-ES" dirty="0"/>
              <a:t>El Ministerio del Interior y Seguridad Pública, a través de la Subsecretaria de Desarrollo Regional, determinará los territorios como zonas rezagadas conforme a la política nacional sobre la materia.</a:t>
            </a:r>
            <a:endParaRPr lang="es-CL" dirty="0"/>
          </a:p>
        </p:txBody>
      </p:sp>
    </p:spTree>
    <p:extLst>
      <p:ext uri="{BB962C8B-B14F-4D97-AF65-F5344CB8AC3E}">
        <p14:creationId xmlns:p14="http://schemas.microsoft.com/office/powerpoint/2010/main" val="3542043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Funciones en fomento de actividades productivas</a:t>
            </a:r>
            <a:br>
              <a:rPr lang="es-ES" dirty="0"/>
            </a:br>
            <a:r>
              <a:rPr lang="es-ES" sz="2800" dirty="0"/>
              <a:t>(artículo 18,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85000" lnSpcReduction="20000"/>
          </a:bodyPr>
          <a:lstStyle/>
          <a:p>
            <a:pPr marL="0" indent="0" algn="just">
              <a:buNone/>
            </a:pPr>
            <a:r>
              <a:rPr lang="es-ES" dirty="0"/>
              <a:t>a) Formular políticas regionales de fomento de las actividades productivas, en particular el apoyo al emprendimiento, a la innovación, a la capacitación laboral, al desarrollo de la ciencia y tecnología aplicada, al mejoramiento de la gestión y a la competitividad de la base productiva regional.</a:t>
            </a:r>
          </a:p>
          <a:p>
            <a:pPr marL="0" indent="0" algn="just">
              <a:buNone/>
            </a:pPr>
            <a:r>
              <a:rPr lang="es-ES" dirty="0"/>
              <a:t>b) Establecer las prioridades estratégicas regionales en materia de fomento de las actividades productivas y de mejoramiento de la innovación para la competitividad, generando las condiciones institucionales favorables al desarrollo empresarial, a la inversión productiva, a la capacidad emprendedora y capacitación laboral, velando por un desarrollo sustentable y concertando acciones con el sector privado en las áreas que corresponda.</a:t>
            </a:r>
          </a:p>
          <a:p>
            <a:pPr marL="0" indent="0" algn="just">
              <a:buNone/>
            </a:pPr>
            <a:r>
              <a:rPr lang="es-ES" dirty="0"/>
              <a:t>c) Aprobar el plan regional de desarrollo turístico, con el objeto de fomentar el turismo en los niveles regional, provincial y local.</a:t>
            </a:r>
          </a:p>
          <a:p>
            <a:pPr marL="0" indent="0" algn="just">
              <a:buNone/>
            </a:pPr>
            <a:r>
              <a:rPr lang="es-ES" dirty="0"/>
              <a:t>d) Promover y diseñar, considerando el aporte de las instituciones de educación superior de la región, programas, proyectos y acciones en materia de fomento de las actividades productivas establecidas como prioridades regionales.</a:t>
            </a:r>
            <a:endParaRPr lang="es-CL" dirty="0"/>
          </a:p>
        </p:txBody>
      </p:sp>
    </p:spTree>
    <p:extLst>
      <p:ext uri="{BB962C8B-B14F-4D97-AF65-F5344CB8AC3E}">
        <p14:creationId xmlns:p14="http://schemas.microsoft.com/office/powerpoint/2010/main" val="121285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1A18063-97A3-7FC1-C219-1906FBD7AE72}"/>
              </a:ext>
            </a:extLst>
          </p:cNvPr>
          <p:cNvSpPr>
            <a:spLocks noGrp="1"/>
          </p:cNvSpPr>
          <p:nvPr>
            <p:ph type="title"/>
          </p:nvPr>
        </p:nvSpPr>
        <p:spPr/>
        <p:txBody>
          <a:bodyPr/>
          <a:lstStyle/>
          <a:p>
            <a:pPr algn="ctr"/>
            <a:r>
              <a:rPr lang="es-ES" dirty="0"/>
              <a:t>CONSTITUCIÓN POLÍTICA DE LA REPÚBLICA DE CHILE</a:t>
            </a:r>
            <a:endParaRPr lang="es-CL" dirty="0"/>
          </a:p>
        </p:txBody>
      </p:sp>
    </p:spTree>
    <p:extLst>
      <p:ext uri="{BB962C8B-B14F-4D97-AF65-F5344CB8AC3E}">
        <p14:creationId xmlns:p14="http://schemas.microsoft.com/office/powerpoint/2010/main" val="3523611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Funciones en fomento de actividades productivas</a:t>
            </a:r>
            <a:br>
              <a:rPr lang="es-ES" dirty="0"/>
            </a:br>
            <a:r>
              <a:rPr lang="es-ES" sz="2800" dirty="0"/>
              <a:t>(artículo 18,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a:bodyPr>
          <a:lstStyle/>
          <a:p>
            <a:pPr marL="0" indent="0" algn="just">
              <a:buNone/>
            </a:pPr>
            <a:r>
              <a:rPr lang="es-ES" dirty="0"/>
              <a:t>e) Promover y apoyar, en coordinación con los municipios, mediante la suscripción de convenios, la implementación de oficinas comunales de fomento productivo e innovación para la competitividad, coordinando su acción a nivel regional.</a:t>
            </a:r>
          </a:p>
          <a:p>
            <a:pPr marL="0" indent="0" algn="just">
              <a:buNone/>
            </a:pPr>
            <a:r>
              <a:rPr lang="es-ES" dirty="0"/>
              <a:t>f) Promover la investigación científica y tecnológica, y fomentar el desarrollo de la educación superior y de enseñanza media técnico profesional en la región, en concordancia con la política regional de fomento de las actividades productivas.</a:t>
            </a:r>
          </a:p>
          <a:p>
            <a:pPr marL="0" indent="0" algn="just">
              <a:buNone/>
            </a:pPr>
            <a:r>
              <a:rPr lang="es-ES" dirty="0"/>
              <a:t>g) Elaborar y aprobar la Política Regional de Ciencia, Tecnología, Conocimiento e Innovación para el Desarrollo. </a:t>
            </a:r>
            <a:endParaRPr lang="es-CL" dirty="0"/>
          </a:p>
        </p:txBody>
      </p:sp>
    </p:spTree>
    <p:extLst>
      <p:ext uri="{BB962C8B-B14F-4D97-AF65-F5344CB8AC3E}">
        <p14:creationId xmlns:p14="http://schemas.microsoft.com/office/powerpoint/2010/main" val="927911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Funciones en desarrollo social y cultural</a:t>
            </a:r>
            <a:br>
              <a:rPr lang="es-ES" dirty="0"/>
            </a:br>
            <a:r>
              <a:rPr lang="es-ES" sz="2800" dirty="0"/>
              <a:t>(artículo 19,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92500" lnSpcReduction="20000"/>
          </a:bodyPr>
          <a:lstStyle/>
          <a:p>
            <a:pPr marL="0" indent="0" algn="just">
              <a:buNone/>
            </a:pPr>
            <a:r>
              <a:rPr lang="es-ES" dirty="0"/>
              <a:t>a) Establecer prioridades regionales para la erradicación de la pobreza;</a:t>
            </a:r>
          </a:p>
          <a:p>
            <a:pPr marL="0" indent="0" algn="just">
              <a:buNone/>
            </a:pPr>
            <a:r>
              <a:rPr lang="es-ES" dirty="0"/>
              <a:t>b) Participar, en coordinación con las autoridades competentes, en acciones destinadas a facilitar el acceso de la población de escasos recursos o que viva en lugares aislados, a beneficios y programas en el ámbito de la salud, educación y cultura, vivienda, seguridad social, deportes y recreación y asistencia judicial;</a:t>
            </a:r>
          </a:p>
          <a:p>
            <a:pPr marL="0" indent="0" algn="just">
              <a:buNone/>
            </a:pPr>
            <a:r>
              <a:rPr lang="es-ES" dirty="0"/>
              <a:t>c) Proponer programas y proyectos con énfasis en grupos vulnerables o en riesgo social;</a:t>
            </a:r>
          </a:p>
          <a:p>
            <a:pPr marL="0" indent="0" algn="just">
              <a:buNone/>
            </a:pPr>
            <a:r>
              <a:rPr lang="es-ES" dirty="0"/>
              <a:t>d) Distribuir entre las municipalidades de la región los recursos para el financiamiento de beneficios y programas sociales administrados por éstas, en virtud de las atribuciones que les otorgue la ley;</a:t>
            </a:r>
          </a:p>
          <a:p>
            <a:pPr marL="0" indent="0" algn="just">
              <a:buNone/>
            </a:pPr>
            <a:r>
              <a:rPr lang="es-ES" dirty="0"/>
              <a:t>e) Realizar estudios relacionados con las condiciones, nivel y calidad de vida de los habitantes de la región;</a:t>
            </a:r>
            <a:endParaRPr lang="es-CL" dirty="0"/>
          </a:p>
        </p:txBody>
      </p:sp>
    </p:spTree>
    <p:extLst>
      <p:ext uri="{BB962C8B-B14F-4D97-AF65-F5344CB8AC3E}">
        <p14:creationId xmlns:p14="http://schemas.microsoft.com/office/powerpoint/2010/main" val="1130987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Funciones en desarrollo social y cultural</a:t>
            </a:r>
            <a:br>
              <a:rPr lang="es-ES" dirty="0"/>
            </a:br>
            <a:r>
              <a:rPr lang="es-ES" sz="2800" dirty="0"/>
              <a:t>(artículo 19,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92500"/>
          </a:bodyPr>
          <a:lstStyle/>
          <a:p>
            <a:pPr marL="0" indent="0" algn="just">
              <a:buNone/>
            </a:pPr>
            <a:r>
              <a:rPr lang="es-ES" dirty="0"/>
              <a:t>f) Fomentar las expresiones culturales, cautelar el patrimonio histórico, artístico y cultural de la región, incluidos los monumentos nacionales, y velar por la protección y el desarrollo de las etnias originarias;</a:t>
            </a:r>
          </a:p>
          <a:p>
            <a:pPr marL="0" indent="0" algn="just">
              <a:buNone/>
            </a:pPr>
            <a:r>
              <a:rPr lang="es-ES" dirty="0"/>
              <a:t>g) Financiar y difundir actividades y programas de carácter cultural. En el ejercicio de esta función le corresponderá promover el fortalecimiento de la identidad regional;</a:t>
            </a:r>
          </a:p>
          <a:p>
            <a:pPr marL="0" indent="0" algn="just">
              <a:buNone/>
            </a:pPr>
            <a:r>
              <a:rPr lang="es-ES" dirty="0"/>
              <a:t>h) Proponer programas y proyectos que fomenten la formación deportiva y la práctica del deporte, e</a:t>
            </a:r>
          </a:p>
          <a:p>
            <a:pPr marL="0" indent="0" algn="just">
              <a:buNone/>
            </a:pPr>
            <a:r>
              <a:rPr lang="es-ES" dirty="0"/>
              <a:t>i) Mantener información actualizada sobre la situación socio económica regional, identificando las áreas y sectores de pobreza y de extrema pobreza, y proponiendo programas destinados a superarla.</a:t>
            </a:r>
            <a:endParaRPr lang="es-CL" dirty="0"/>
          </a:p>
        </p:txBody>
      </p:sp>
    </p:spTree>
    <p:extLst>
      <p:ext uri="{BB962C8B-B14F-4D97-AF65-F5344CB8AC3E}">
        <p14:creationId xmlns:p14="http://schemas.microsoft.com/office/powerpoint/2010/main" val="2632325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Atribuciones</a:t>
            </a:r>
            <a:br>
              <a:rPr lang="es-ES" dirty="0"/>
            </a:br>
            <a:r>
              <a:rPr lang="es-ES" sz="2800" dirty="0"/>
              <a:t>(artículo 20,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92500" lnSpcReduction="20000"/>
          </a:bodyPr>
          <a:lstStyle/>
          <a:p>
            <a:pPr marL="0" indent="0" algn="just">
              <a:buNone/>
            </a:pPr>
            <a:r>
              <a:rPr lang="es-ES" dirty="0"/>
              <a:t>a) Aprobar y modificar las normas reglamentarias regionales que le encomienden las leyes, no pudiendo establecer en ellas, para el ejercicio de actividades, requisitos adicionales a los previstos por las respectivas leyes y los reglamentos supremos que las complementen;</a:t>
            </a:r>
          </a:p>
          <a:p>
            <a:pPr marL="0" indent="0" algn="just">
              <a:buNone/>
            </a:pPr>
            <a:r>
              <a:rPr lang="es-ES" dirty="0"/>
              <a:t>b) Adquirir, administrar y disponer de sus bienes y recursos, conforme a lo dispuesto por la ley;</a:t>
            </a:r>
          </a:p>
          <a:p>
            <a:pPr marL="0" indent="0" algn="just">
              <a:buNone/>
            </a:pPr>
            <a:r>
              <a:rPr lang="es-ES" dirty="0"/>
              <a:t>c) Convenir, con los ministerios, los servicios públicos, las municipalidades u otros gobiernos regionales programas anuales o plurianuales de inversiones con impacto regional, de conformidad con el artículo 81 de esta LOC;</a:t>
            </a:r>
          </a:p>
          <a:p>
            <a:pPr marL="0" indent="0" algn="just">
              <a:buNone/>
            </a:pPr>
            <a:r>
              <a:rPr lang="es-ES" dirty="0"/>
              <a:t>d) Disponer, supervisar y fiscalizar las iniciativas que se ejecuten con cargo a su presupuesto;</a:t>
            </a:r>
          </a:p>
          <a:p>
            <a:pPr marL="0" indent="0" algn="just">
              <a:buNone/>
            </a:pPr>
            <a:r>
              <a:rPr lang="es-ES" dirty="0"/>
              <a:t>e) Aplicar las políticas definidas en el marco de la estrategia regional de desarrollo;</a:t>
            </a:r>
            <a:endParaRPr lang="es-CL" dirty="0"/>
          </a:p>
        </p:txBody>
      </p:sp>
    </p:spTree>
    <p:extLst>
      <p:ext uri="{BB962C8B-B14F-4D97-AF65-F5344CB8AC3E}">
        <p14:creationId xmlns:p14="http://schemas.microsoft.com/office/powerpoint/2010/main" val="397606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Atribuciones</a:t>
            </a:r>
            <a:br>
              <a:rPr lang="es-ES" dirty="0"/>
            </a:br>
            <a:r>
              <a:rPr lang="es-ES" sz="2800" dirty="0"/>
              <a:t>(artículo 20,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92500" lnSpcReduction="20000"/>
          </a:bodyPr>
          <a:lstStyle/>
          <a:p>
            <a:pPr marL="0" indent="0" algn="just">
              <a:buNone/>
            </a:pPr>
            <a:r>
              <a:rPr lang="es-ES" dirty="0"/>
              <a:t>f) Aprobar los planes regionales de ordenamiento territorial, los planes reguladores metropolitanos e intercomunales y sus respectivos planos de detalle, los planes reguladores comunales, los planes seccionales y los planes de inversiones en infraestructura de movilidad y espacio público, conforme a lo establecido en las letras c) y c bis) del artículo 36 de esta LOC;</a:t>
            </a:r>
          </a:p>
          <a:p>
            <a:pPr marL="0" indent="0" algn="just">
              <a:buNone/>
            </a:pPr>
            <a:r>
              <a:rPr lang="es-ES" dirty="0"/>
              <a:t>g) Formular y priorizar proyectos de infraestructura social básica y evaluar programas, cuando corresponda;</a:t>
            </a:r>
          </a:p>
          <a:p>
            <a:pPr marL="0" indent="0" algn="just">
              <a:buNone/>
            </a:pPr>
            <a:r>
              <a:rPr lang="es-ES" dirty="0"/>
              <a:t>h) Proponer criterios para la distribución y, cuando corresponda, distribuir las subvenciones a los programas sociales, con arreglo a la normativa nacional correspondiente;</a:t>
            </a:r>
          </a:p>
          <a:p>
            <a:pPr marL="0" indent="0" algn="just">
              <a:buNone/>
            </a:pPr>
            <a:r>
              <a:rPr lang="es-ES" dirty="0"/>
              <a:t>i) Aplicar, dentro de los marcos que señale la ley respectiva, tributos que graven actividades o bienes que tengan una clara identificación regional y se destinen al financiamiento de obras de desarrollo regional;</a:t>
            </a:r>
          </a:p>
        </p:txBody>
      </p:sp>
    </p:spTree>
    <p:extLst>
      <p:ext uri="{BB962C8B-B14F-4D97-AF65-F5344CB8AC3E}">
        <p14:creationId xmlns:p14="http://schemas.microsoft.com/office/powerpoint/2010/main" val="915864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Atribuciones</a:t>
            </a:r>
            <a:br>
              <a:rPr lang="es-ES" dirty="0"/>
            </a:br>
            <a:r>
              <a:rPr lang="es-ES" sz="2800" dirty="0"/>
              <a:t>(artículo 20,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a:bodyPr>
          <a:lstStyle/>
          <a:p>
            <a:pPr marL="0" indent="0" algn="just">
              <a:buNone/>
            </a:pPr>
            <a:r>
              <a:rPr lang="es-ES" dirty="0"/>
              <a:t>j)  Aprobar las banderas, escudos e himnos regionales, en conformidad con el reglamento que señala el artículo 2º de la ley sobre uso o izamiento de la Bandera Nacional;</a:t>
            </a:r>
          </a:p>
          <a:p>
            <a:pPr marL="0" indent="0" algn="just">
              <a:buNone/>
            </a:pPr>
            <a:r>
              <a:rPr lang="es-ES" dirty="0"/>
              <a:t>k)  Diseñar, elaborar, aprobar y ejecutar políticas, planes, programas y proyectos dentro de su territorio, y</a:t>
            </a:r>
          </a:p>
          <a:p>
            <a:pPr marL="0" indent="0" algn="just">
              <a:buNone/>
            </a:pPr>
            <a:r>
              <a:rPr lang="es-ES" dirty="0"/>
              <a:t>l)  Ejercer las demás atribuciones necesarias para el ejercicio de las funciones que las leyes le encomienden.</a:t>
            </a:r>
          </a:p>
          <a:p>
            <a:pPr marL="0" indent="0" algn="just">
              <a:buNone/>
            </a:pPr>
            <a:r>
              <a:rPr lang="es-ES" dirty="0"/>
              <a:t>m)  Coparticipar con el Comité Regional para el cambio climático en la elaboración y aprobación de los instrumentos para la gestión del cambio climático a nivel regional.</a:t>
            </a:r>
            <a:endParaRPr lang="es-CL" dirty="0"/>
          </a:p>
        </p:txBody>
      </p:sp>
    </p:spTree>
    <p:extLst>
      <p:ext uri="{BB962C8B-B14F-4D97-AF65-F5344CB8AC3E}">
        <p14:creationId xmlns:p14="http://schemas.microsoft.com/office/powerpoint/2010/main" val="2865706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Sobre el ejercicio de las funciones </a:t>
            </a:r>
            <a:br>
              <a:rPr lang="es-ES" dirty="0"/>
            </a:br>
            <a:r>
              <a:rPr lang="es-ES" sz="2800" dirty="0"/>
              <a:t>(artículo 20 bis,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85000" lnSpcReduction="10000"/>
          </a:bodyPr>
          <a:lstStyle/>
          <a:p>
            <a:pPr marL="0" indent="0" algn="just">
              <a:buNone/>
            </a:pPr>
            <a:r>
              <a:rPr lang="es-ES" dirty="0"/>
              <a:t>Las funciones generales y de ordenamiento territorial, de fomento de las actividades productivas y de desarrollo social y cultural, incluidas aquellas que se ejerzan en virtud de una transferencia de competencia, serán ejercidas en forma coherente con las políticas públicas nacionales vigentes, correspondiendo al ministro respectivo velar por aquello. Para estos efectos se entenderá que existe dicha coherencia cuando el ejercicio de funciones por el gobierno regional no contradiga las políticas públicas nacionales y sea compatible con los principios o definiciones establecidas en aquéllas.</a:t>
            </a:r>
          </a:p>
          <a:p>
            <a:pPr marL="0" indent="0" algn="just">
              <a:buNone/>
            </a:pPr>
            <a:r>
              <a:rPr lang="es-ES" dirty="0"/>
              <a:t>Asimismo, en dicho ejercicio, se deberá actuar coordinadamente, propendiendo a la unidad de acción, evitando la duplicación o interferencia de funciones, en cumplimiento del artículo 5° de la ley N° 18.575, orgánica constitucional de Bases Generales de la Administración del Estado, cuyo texto refundido, coordinado y sistematizado fue fijado por el decreto con fuerza de ley N° 1/19.653, del Ministerio Secretaría General de la Presidencia, promulgado el año 2000 y publicado el año 2001.</a:t>
            </a:r>
            <a:endParaRPr lang="es-CL" dirty="0"/>
          </a:p>
        </p:txBody>
      </p:sp>
    </p:spTree>
    <p:extLst>
      <p:ext uri="{BB962C8B-B14F-4D97-AF65-F5344CB8AC3E}">
        <p14:creationId xmlns:p14="http://schemas.microsoft.com/office/powerpoint/2010/main" val="1096528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Traspaso de competencias</a:t>
            </a:r>
            <a:br>
              <a:rPr lang="es-ES" dirty="0"/>
            </a:br>
            <a:r>
              <a:rPr lang="es-ES" sz="2800" dirty="0"/>
              <a:t>(artículo 21 bis y siguientes,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223483"/>
          </a:xfrm>
        </p:spPr>
        <p:txBody>
          <a:bodyPr>
            <a:normAutofit fontScale="77500" lnSpcReduction="20000"/>
          </a:bodyPr>
          <a:lstStyle/>
          <a:p>
            <a:pPr marL="0" indent="0" algn="just">
              <a:buNone/>
            </a:pPr>
            <a:r>
              <a:rPr lang="es-ES" dirty="0"/>
              <a:t>El gobierno y la administración del Estado corresponden al Presidente de la República con la colaboración de los órganos que establezcan la Constitución y las leyes.</a:t>
            </a:r>
          </a:p>
          <a:p>
            <a:pPr marL="0" indent="0" algn="just">
              <a:buNone/>
            </a:pPr>
            <a:r>
              <a:rPr lang="es-ES" dirty="0"/>
              <a:t>En virtud de dicha colaboración, el Presidente de la República transferirá, a uno o más gobiernos regionales, en forma temporal o definitiva, una o más competencias de los ministerios y de los servicios públicos a que se refiere el artículo 28 de la ley N° 18.575, orgánica constitucional, en materias de ordenamiento territorial, fomento de las actividades productivas y desarrollo social y cultural, y ordenará las adecuaciones necesarias en los órganos cuyas competencias se transfieran.</a:t>
            </a:r>
          </a:p>
          <a:p>
            <a:pPr marL="0" indent="0" algn="just">
              <a:buNone/>
            </a:pPr>
            <a:r>
              <a:rPr lang="es-ES" dirty="0"/>
              <a:t>Tales transferencias podrán realizarse de oficio o a solicitud de un gobierno regional.</a:t>
            </a:r>
          </a:p>
          <a:p>
            <a:pPr marL="0" indent="0" algn="just">
              <a:buNone/>
            </a:pPr>
            <a:r>
              <a:rPr lang="es-ES" dirty="0"/>
              <a:t>Se privilegiará la transferencia de competencias que tengan clara aplicación regional, cuyo ejercicio en dicho nivel signifique una mejor calidad y oportunidad en la toma de decisiones y una mejor adecuación de la política nacional en el territorio, cuya transferencia no pueda ocasionar perjuicios a otras regiones, y potencialmente puedan ser ejercidas por la mayoría de aquéllas, exceptuados los casos en que por su naturaleza sea sólo aplicable a un determinado territorio.</a:t>
            </a:r>
            <a:endParaRPr lang="es-CL" dirty="0"/>
          </a:p>
        </p:txBody>
      </p:sp>
    </p:spTree>
    <p:extLst>
      <p:ext uri="{BB962C8B-B14F-4D97-AF65-F5344CB8AC3E}">
        <p14:creationId xmlns:p14="http://schemas.microsoft.com/office/powerpoint/2010/main" val="29349928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Traspaso de competencias</a:t>
            </a:r>
            <a:br>
              <a:rPr lang="es-ES" dirty="0"/>
            </a:br>
            <a:r>
              <a:rPr lang="es-ES" sz="2800" dirty="0"/>
              <a:t>(artículo 21 bis y siguientes,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70000" lnSpcReduction="20000"/>
          </a:bodyPr>
          <a:lstStyle/>
          <a:p>
            <a:pPr marL="0" indent="0" algn="just">
              <a:buNone/>
            </a:pPr>
            <a:r>
              <a:rPr lang="es-ES" dirty="0"/>
              <a:t>Toda transferencia de competencias deberá:</a:t>
            </a:r>
          </a:p>
          <a:p>
            <a:pPr marL="0" indent="0" algn="just">
              <a:buNone/>
            </a:pPr>
            <a:r>
              <a:rPr lang="es-ES" dirty="0"/>
              <a:t>a) Considerar la disponibilidad de recursos económicos y de personal necesario, según corresponda a la competencia que se transfiere y al presupuesto disponible que tenga para ella el ministerio o servicio que transfiere.</a:t>
            </a:r>
          </a:p>
          <a:p>
            <a:pPr marL="0" indent="0" algn="just">
              <a:buNone/>
            </a:pPr>
            <a:r>
              <a:rPr lang="es-ES" dirty="0"/>
              <a:t>b) Evitar la duplicidad o interferencia de funciones con otros órganos de la Administración del Estado.</a:t>
            </a:r>
          </a:p>
          <a:p>
            <a:pPr marL="0" indent="0" algn="just">
              <a:buNone/>
            </a:pPr>
            <a:r>
              <a:rPr lang="es-ES" dirty="0"/>
              <a:t>c) Establecer, para el caso de las transferencias temporales, el período para el cual se transfiere, el que no podrá ser inferior al plazo de un año.</a:t>
            </a:r>
          </a:p>
          <a:p>
            <a:pPr marL="0" indent="0" algn="just">
              <a:buNone/>
            </a:pPr>
            <a:r>
              <a:rPr lang="es-ES" dirty="0"/>
              <a:t>Intervendrán en el procedimiento de transferencia de competencias:</a:t>
            </a:r>
          </a:p>
          <a:p>
            <a:pPr marL="0" indent="0" algn="just">
              <a:buNone/>
            </a:pPr>
            <a:r>
              <a:rPr lang="es-ES" dirty="0"/>
              <a:t>a) Presidente de la República. </a:t>
            </a:r>
          </a:p>
          <a:p>
            <a:pPr marL="0" indent="0" algn="just">
              <a:buNone/>
            </a:pPr>
            <a:r>
              <a:rPr lang="es-ES" dirty="0"/>
              <a:t>b) Un Comité Interministerial de Descentralización</a:t>
            </a:r>
          </a:p>
          <a:p>
            <a:pPr marL="0" indent="0" algn="just">
              <a:buNone/>
            </a:pPr>
            <a:r>
              <a:rPr lang="es-ES" dirty="0"/>
              <a:t>c) Una Comisión de Estudios por materias o competencias a transferir.</a:t>
            </a:r>
          </a:p>
          <a:p>
            <a:pPr marL="0" indent="0" algn="just">
              <a:buNone/>
            </a:pPr>
            <a:r>
              <a:rPr lang="es-ES" dirty="0"/>
              <a:t>Las competencias transferidas de forma definitiva sólo podrán ser revocadas mediante una ley dictada al efecto.</a:t>
            </a:r>
          </a:p>
          <a:p>
            <a:pPr marL="0" indent="0" algn="just">
              <a:buNone/>
            </a:pPr>
            <a:r>
              <a:rPr lang="es-ES" dirty="0"/>
              <a:t>Toda transferencia temporal de competencias podrá ser revocada de oficio y fundadamente.</a:t>
            </a:r>
          </a:p>
          <a:p>
            <a:pPr marL="0" indent="0" algn="just">
              <a:buNone/>
            </a:pPr>
            <a:endParaRPr lang="es-CL" dirty="0"/>
          </a:p>
        </p:txBody>
      </p:sp>
    </p:spTree>
    <p:extLst>
      <p:ext uri="{BB962C8B-B14F-4D97-AF65-F5344CB8AC3E}">
        <p14:creationId xmlns:p14="http://schemas.microsoft.com/office/powerpoint/2010/main" val="678306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Presupuesto</a:t>
            </a:r>
            <a:br>
              <a:rPr lang="es-ES" dirty="0"/>
            </a:br>
            <a:r>
              <a:rPr lang="es-ES" sz="2800" dirty="0"/>
              <a:t>(artículos 72 y 73,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5"/>
          </a:xfrm>
        </p:spPr>
        <p:txBody>
          <a:bodyPr>
            <a:normAutofit lnSpcReduction="10000"/>
          </a:bodyPr>
          <a:lstStyle/>
          <a:p>
            <a:pPr marL="0" indent="0" algn="just">
              <a:buNone/>
            </a:pPr>
            <a:r>
              <a:rPr lang="es-ES" dirty="0"/>
              <a:t>La Ley de Presupuestos asignará a cada gobierno regional los recursos necesarios para solventar sus gastos de funcionamiento.</a:t>
            </a:r>
          </a:p>
          <a:p>
            <a:pPr marL="0" indent="0" algn="just">
              <a:buNone/>
            </a:pPr>
            <a:r>
              <a:rPr lang="es-ES" dirty="0"/>
              <a:t>El presupuesto del gobierno regional constituirá, anualmente, la expresión financiera de los planes y programas de la región ajustados a la política nacional de desarrollo y al Presupuesto de la Nación.</a:t>
            </a:r>
          </a:p>
          <a:p>
            <a:pPr marL="0" indent="0" algn="just">
              <a:buNone/>
            </a:pPr>
            <a:r>
              <a:rPr lang="es-ES" dirty="0"/>
              <a:t>Considerará un programa de gastos de funcionamiento del gobierno regional y un programa de inversión regional, en el que se incluirán los recursos del Fondo Nacional de Desarrollo Regional que le correspondan y los demás que tengan por objeto el desarrollo de la región. </a:t>
            </a:r>
          </a:p>
          <a:p>
            <a:pPr marL="0" indent="0" algn="just">
              <a:buNone/>
            </a:pPr>
            <a:r>
              <a:rPr lang="es-ES" dirty="0"/>
              <a:t>El proyecto de presupuesto del gobierno regional será propuesto por el gobernador regional al consejo regional para su aprobación.</a:t>
            </a:r>
            <a:endParaRPr lang="es-CL" dirty="0"/>
          </a:p>
        </p:txBody>
      </p:sp>
    </p:spTree>
    <p:extLst>
      <p:ext uri="{BB962C8B-B14F-4D97-AF65-F5344CB8AC3E}">
        <p14:creationId xmlns:p14="http://schemas.microsoft.com/office/powerpoint/2010/main" val="3139163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y Administración Regional: </a:t>
            </a:r>
            <a:br>
              <a:rPr lang="es-ES" dirty="0"/>
            </a:br>
            <a:r>
              <a:rPr lang="es-ES" dirty="0"/>
              <a:t>gobierno regional y gobernador regional</a:t>
            </a:r>
            <a:br>
              <a:rPr lang="es-ES" dirty="0"/>
            </a:br>
            <a:r>
              <a:rPr lang="es-ES" sz="2800" dirty="0"/>
              <a:t>(artículo 111, CPR)</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92500" lnSpcReduction="20000"/>
          </a:bodyPr>
          <a:lstStyle/>
          <a:p>
            <a:pPr algn="just"/>
            <a:r>
              <a:rPr lang="es-ES" dirty="0"/>
              <a:t>La administración superior de cada región reside en un gobierno regional, que tendrá por objeto el desarrollo social, cultural y económico de la región.</a:t>
            </a:r>
          </a:p>
          <a:p>
            <a:pPr algn="just"/>
            <a:r>
              <a:rPr lang="es-ES" dirty="0"/>
              <a:t>El gobierno regional estará constituido por un gobernador regional y el consejo regional. </a:t>
            </a:r>
          </a:p>
          <a:p>
            <a:pPr algn="just"/>
            <a:r>
              <a:rPr lang="es-ES" dirty="0"/>
              <a:t>El gobernador regional será el órgano ejecutivo del gobierno regional, correspondiéndole presidir el consejo y ejercer las funciones y atribuciones que la ley orgánica constitucional determine, en coordinación con los demás órganos y servicios públicos creados para el cumplimiento de la función administrativa. Asimismo, le corresponderá la coordinación, supervigilancia o fiscalización de los servicios públicos que dependan o se relacionen con el gobierno regional.</a:t>
            </a:r>
            <a:endParaRPr lang="es-CL" dirty="0"/>
          </a:p>
        </p:txBody>
      </p:sp>
    </p:spTree>
    <p:extLst>
      <p:ext uri="{BB962C8B-B14F-4D97-AF65-F5344CB8AC3E}">
        <p14:creationId xmlns:p14="http://schemas.microsoft.com/office/powerpoint/2010/main" val="3775538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Presupuesto</a:t>
            </a:r>
            <a:br>
              <a:rPr lang="es-ES" dirty="0"/>
            </a:br>
            <a:r>
              <a:rPr lang="es-ES" sz="2800" dirty="0"/>
              <a:t>(artículo 74,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5"/>
          </a:xfrm>
        </p:spPr>
        <p:txBody>
          <a:bodyPr>
            <a:normAutofit fontScale="92500" lnSpcReduction="20000"/>
          </a:bodyPr>
          <a:lstStyle/>
          <a:p>
            <a:pPr marL="0" indent="0" algn="just">
              <a:buNone/>
            </a:pPr>
            <a:r>
              <a:rPr lang="es-ES" dirty="0"/>
              <a:t>El Fondo Nacional de Desarrollo Regional es un programa de inversiones públicas, con finalidades de desarrollo regional y compensación territorial, destinado al financiamiento de acciones en los distintos ámbitos de desarrollo social, económico y cultural de la región, con el objeto de obtener un desarrollo territorial armónico y equitativo. Este Fondo se constituirá por una proporción del total de gastos de inversión pública que establezca anualmente la Ley de Presupuestos. La distribución del mismo se efectuará entre las regiones, asignándoles cuotas regionales.</a:t>
            </a:r>
          </a:p>
          <a:p>
            <a:pPr marL="0" indent="0" algn="just">
              <a:buNone/>
            </a:pPr>
            <a:r>
              <a:rPr lang="es-ES" dirty="0"/>
              <a:t>La Ley de Presupuestos de cada año podrá precisar los rubros de gastos que, para estos efectos, no se entenderán comprendidos en los ámbitos de desarrollo social, económico y cultural de la región.</a:t>
            </a:r>
          </a:p>
          <a:p>
            <a:pPr marL="0" indent="0" algn="just">
              <a:buNone/>
            </a:pPr>
            <a:r>
              <a:rPr lang="es-ES" dirty="0"/>
              <a:t>Mediante decreto supremo, expedido a través de los Ministerios del Interior y de Hacienda, se regularán los procedimientos de operación y distribución de este Fondo.</a:t>
            </a:r>
            <a:endParaRPr lang="es-CL" dirty="0"/>
          </a:p>
        </p:txBody>
      </p:sp>
    </p:spTree>
    <p:extLst>
      <p:ext uri="{BB962C8B-B14F-4D97-AF65-F5344CB8AC3E}">
        <p14:creationId xmlns:p14="http://schemas.microsoft.com/office/powerpoint/2010/main" val="3909699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Presupuesto</a:t>
            </a:r>
            <a:br>
              <a:rPr lang="es-ES" dirty="0"/>
            </a:br>
            <a:r>
              <a:rPr lang="es-ES" sz="2800" dirty="0"/>
              <a:t>(artículos 75 ,76 y 77,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5"/>
          </a:xfrm>
        </p:spPr>
        <p:txBody>
          <a:bodyPr>
            <a:normAutofit fontScale="85000" lnSpcReduction="10000"/>
          </a:bodyPr>
          <a:lstStyle/>
          <a:p>
            <a:pPr marL="0" indent="0" algn="just">
              <a:buNone/>
            </a:pPr>
            <a:r>
              <a:rPr lang="es-ES" dirty="0"/>
              <a:t>Los proyectos de inversión y los estudios y programas deberán contar con informe favorable del organismo de planificación nacional o regional, el cual deberá estar fundamentado en una evaluación técnico económica que analice su rentabilidad. En el caso de ser éstos financiados con créditos externos, deberán cumplir los requerimientos derivados de los respectivos contratos de préstamo, conforme a las instrucciones emanadas de la contraparte nacional del crédito correspondiente.</a:t>
            </a:r>
          </a:p>
          <a:p>
            <a:pPr marL="0" indent="0" algn="just">
              <a:buNone/>
            </a:pPr>
            <a:r>
              <a:rPr lang="es-ES" dirty="0"/>
              <a:t>La distribución del noventa por ciento del Fondo Nacional de Desarrollo Regional entre regiones se expresará anualmente en la Ley de Presupuestos y se efectuará teniendo en cuenta la población en condiciones de vulnerabilidad social y las características territoriales de cada región.</a:t>
            </a:r>
          </a:p>
          <a:p>
            <a:pPr marL="0" indent="0" algn="just">
              <a:buNone/>
            </a:pPr>
            <a:r>
              <a:rPr lang="es-ES" dirty="0"/>
              <a:t>La Ley de Presupuestos incluirá el 10% restante del Fondo Nacional de Desarrollo Regional, el que se distribuirá entre las regiones en conformidad a los siguientes criterios: 5% como estímulo a la eficiencia y 5% para gastos de emergencia. </a:t>
            </a:r>
            <a:endParaRPr lang="es-CL" dirty="0"/>
          </a:p>
        </p:txBody>
      </p:sp>
    </p:spTree>
    <p:extLst>
      <p:ext uri="{BB962C8B-B14F-4D97-AF65-F5344CB8AC3E}">
        <p14:creationId xmlns:p14="http://schemas.microsoft.com/office/powerpoint/2010/main" val="9935822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Presupuesto</a:t>
            </a:r>
            <a:br>
              <a:rPr lang="es-ES" dirty="0"/>
            </a:br>
            <a:r>
              <a:rPr lang="es-ES" sz="2800" dirty="0"/>
              <a:t>(artículo 78,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5"/>
          </a:xfrm>
        </p:spPr>
        <p:txBody>
          <a:bodyPr>
            <a:normAutofit/>
          </a:bodyPr>
          <a:lstStyle/>
          <a:p>
            <a:pPr marL="0" indent="0" algn="just">
              <a:buNone/>
            </a:pPr>
            <a:r>
              <a:rPr lang="es-ES" dirty="0"/>
              <a:t>Corresponderá al gobernador regional asignar los recursos del o los programas de inversión del gobierno regional, de los programas de inversión sectorial de asignación regional y aquellos que corresponda en virtud de transferencias de competencias; conforme al artículo 73 de esta LOC, de acuerdo a los marcos o ítems presupuestarios y las respectivas directrices, prioridades y condiciones en que debe ejecutarse, aprobadas por el consejo regional de conformidad a lo dispuesto en la letra e) del artículo 36 de esta LOC.  </a:t>
            </a:r>
            <a:endParaRPr lang="es-CL" dirty="0"/>
          </a:p>
        </p:txBody>
      </p:sp>
    </p:spTree>
    <p:extLst>
      <p:ext uri="{BB962C8B-B14F-4D97-AF65-F5344CB8AC3E}">
        <p14:creationId xmlns:p14="http://schemas.microsoft.com/office/powerpoint/2010/main" val="5277717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Presupuesto</a:t>
            </a:r>
            <a:br>
              <a:rPr lang="es-ES" dirty="0"/>
            </a:br>
            <a:r>
              <a:rPr lang="es-ES" sz="2800" dirty="0"/>
              <a:t>(artículo 81,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5"/>
          </a:xfrm>
        </p:spPr>
        <p:txBody>
          <a:bodyPr>
            <a:normAutofit/>
          </a:bodyPr>
          <a:lstStyle/>
          <a:p>
            <a:pPr marL="0" indent="0" algn="just">
              <a:buNone/>
            </a:pPr>
            <a:r>
              <a:rPr lang="es-ES" dirty="0"/>
              <a:t> Los convenios de programación a que se refiere el inciso cuarto del artículo 115 de la CPR son acuerdos formales entre gobiernos regionales, entre uno o más gobiernos regionales y uno o más ministerios, o entre uno o más gobiernos regionales y uno o más municipios, que definen las acciones relacionadas con los proyectos de inversión que ellos concuerdan en realizar dentro de un plazo determinado. Estos convenios deberán especificar el o los proyectos sobre los cuales se apliquen, las responsabilidades y obligaciones de las partes, las metas por cumplir, los procedimientos de evaluación y las normas de revocabilidad. Los convenios de programación deberán incluir, cuando corresponda, cláusulas que permitan reasignar recursos entre proyectos.</a:t>
            </a:r>
            <a:endParaRPr lang="es-CL" dirty="0"/>
          </a:p>
        </p:txBody>
      </p:sp>
    </p:spTree>
    <p:extLst>
      <p:ext uri="{BB962C8B-B14F-4D97-AF65-F5344CB8AC3E}">
        <p14:creationId xmlns:p14="http://schemas.microsoft.com/office/powerpoint/2010/main" val="1017553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Gobernador Regional: </a:t>
            </a:r>
            <a:br>
              <a:rPr lang="es-ES" dirty="0"/>
            </a:br>
            <a:r>
              <a:rPr lang="es-ES" dirty="0"/>
              <a:t>Presupuesto</a:t>
            </a:r>
            <a:br>
              <a:rPr lang="es-ES" dirty="0"/>
            </a:br>
            <a:r>
              <a:rPr lang="es-ES" sz="2800" dirty="0"/>
              <a:t>(artículo 81 bis,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5"/>
          </a:xfrm>
        </p:spPr>
        <p:txBody>
          <a:bodyPr>
            <a:normAutofit/>
          </a:bodyPr>
          <a:lstStyle/>
          <a:p>
            <a:pPr marL="0" indent="0" algn="just">
              <a:buNone/>
            </a:pPr>
            <a:r>
              <a:rPr lang="es-ES" dirty="0"/>
              <a:t>Los gobiernos regionales podrán suscribir convenios de programación territorial, con una o más municipalidades o uno o más servicios públicos creados para el cumplimiento de la función administrativa y representados por sus directores regionales debidamente facultados, de carácter anual o plurianual, destinados a formalizar los acuerdos para la ejecución de iniciativas de impacto comunal o intercomunal en los plazos y con los aportes financieros de las partes que en cada caso se acuerden. Estos convenios deberán ser sancionados mediante resolución del gobierno regional respectivo, y quedarán sujetos, en lo que correspondiere, a lo dispuesto en el inciso tercero del artículo 81 de esta LOC. </a:t>
            </a:r>
            <a:endParaRPr lang="es-CL" dirty="0"/>
          </a:p>
        </p:txBody>
      </p:sp>
    </p:spTree>
    <p:extLst>
      <p:ext uri="{BB962C8B-B14F-4D97-AF65-F5344CB8AC3E}">
        <p14:creationId xmlns:p14="http://schemas.microsoft.com/office/powerpoint/2010/main" val="1600762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Regional: </a:t>
            </a:r>
            <a:br>
              <a:rPr lang="es-ES" dirty="0"/>
            </a:br>
            <a:r>
              <a:rPr lang="es-ES" dirty="0"/>
              <a:t>Asociativismo</a:t>
            </a:r>
            <a:br>
              <a:rPr lang="es-ES" dirty="0"/>
            </a:br>
            <a:r>
              <a:rPr lang="es-ES" sz="2800" dirty="0"/>
              <a:t>(artículos 100 y 101,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5"/>
          </a:xfrm>
        </p:spPr>
        <p:txBody>
          <a:bodyPr>
            <a:normAutofit fontScale="85000" lnSpcReduction="20000"/>
          </a:bodyPr>
          <a:lstStyle/>
          <a:p>
            <a:pPr marL="0" indent="0" algn="just">
              <a:buNone/>
            </a:pPr>
            <a:r>
              <a:rPr lang="es-ES" dirty="0"/>
              <a:t>Los gobiernos regionales podrán asociarse entre ellos y con otras personas jurídicas, para constituir con ellas corporaciones o fundaciones de derecho privado destinadas a propiciar actividades o iniciativas sin fines de lucro, que contribuyan al desarrollo regional en los ámbitos social, económico y cultural de la región. </a:t>
            </a:r>
          </a:p>
          <a:p>
            <a:pPr marL="0" indent="0" algn="just">
              <a:buNone/>
            </a:pPr>
            <a:r>
              <a:rPr lang="es-ES" dirty="0"/>
              <a:t>Las corporaciones o fundaciones así formadas podrán realizar, entre otras acciones, estudios orientados a identificar áreas o sectores con potencial de crecimiento, estimular la ejecución de proyectos de inversión, fortalecer la capacidad asociativa de pequeños y medianos productores, promover la innovación tecnológica, incentivar las actividades artísticas y deportivas, estimular el turismo </a:t>
            </a:r>
            <a:r>
              <a:rPr lang="es-ES" dirty="0" err="1"/>
              <a:t>intraregional</a:t>
            </a:r>
            <a:r>
              <a:rPr lang="es-ES" dirty="0"/>
              <a:t>, mejorar la eficiencia de la gestión empresarial y efectuar actividades de capacitación. En ningún caso estas entidades podrán desarrollar actividades empresariales o participar en ellas.</a:t>
            </a:r>
          </a:p>
          <a:p>
            <a:pPr marL="0" indent="0" algn="just">
              <a:buNone/>
            </a:pPr>
            <a:r>
              <a:rPr lang="es-ES" dirty="0"/>
              <a:t>La formación de estas corporaciones o fundaciones, o su incorporación a ellas, previa proposición del gobernador regional, requerirá el acuerdo de los dos tercios del consejo regional.</a:t>
            </a:r>
            <a:endParaRPr lang="es-CL" dirty="0"/>
          </a:p>
        </p:txBody>
      </p:sp>
    </p:spTree>
    <p:extLst>
      <p:ext uri="{BB962C8B-B14F-4D97-AF65-F5344CB8AC3E}">
        <p14:creationId xmlns:p14="http://schemas.microsoft.com/office/powerpoint/2010/main" val="19541734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1A18063-97A3-7FC1-C219-1906FBD7AE72}"/>
              </a:ext>
            </a:extLst>
          </p:cNvPr>
          <p:cNvSpPr>
            <a:spLocks noGrp="1"/>
          </p:cNvSpPr>
          <p:nvPr>
            <p:ph type="title"/>
          </p:nvPr>
        </p:nvSpPr>
        <p:spPr/>
        <p:txBody>
          <a:bodyPr/>
          <a:lstStyle/>
          <a:p>
            <a:pPr algn="ctr"/>
            <a:r>
              <a:rPr lang="es-ES" dirty="0"/>
              <a:t>Gobernador Regional</a:t>
            </a:r>
            <a:endParaRPr lang="es-CL" dirty="0"/>
          </a:p>
        </p:txBody>
      </p:sp>
    </p:spTree>
    <p:extLst>
      <p:ext uri="{BB962C8B-B14F-4D97-AF65-F5344CB8AC3E}">
        <p14:creationId xmlns:p14="http://schemas.microsoft.com/office/powerpoint/2010/main" val="29368822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Gobernador Regional: </a:t>
            </a:r>
            <a:br>
              <a:rPr lang="es-ES" dirty="0"/>
            </a:br>
            <a:r>
              <a:rPr lang="es-ES" dirty="0"/>
              <a:t>Atribuciones</a:t>
            </a:r>
            <a:br>
              <a:rPr lang="es-ES" dirty="0"/>
            </a:br>
            <a:r>
              <a:rPr lang="es-ES" sz="2800" dirty="0"/>
              <a:t>(artículo 24,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5"/>
          </a:xfrm>
        </p:spPr>
        <p:txBody>
          <a:bodyPr>
            <a:normAutofit fontScale="70000" lnSpcReduction="20000"/>
          </a:bodyPr>
          <a:lstStyle/>
          <a:p>
            <a:pPr marL="0" indent="0" algn="just">
              <a:buNone/>
            </a:pPr>
            <a:r>
              <a:rPr lang="es-ES" dirty="0"/>
              <a:t>a) Formular políticas de desarrollo de la región, considerando las políticas y planes comunales respectivos. Para ello deberá utilizar, entre otros, criterios orientados a reducir la pobreza, fomentar la creación de empleos y todos aquellos que estén destinados a promover el desarrollo de los habitantes de la región;</a:t>
            </a:r>
          </a:p>
          <a:p>
            <a:pPr marL="0" indent="0" algn="just">
              <a:buNone/>
            </a:pPr>
            <a:r>
              <a:rPr lang="es-ES" dirty="0"/>
              <a:t>b) Someter al consejo regional las políticas, estrategias y proyectos de planes regionales de desarrollo y sus modificaciones;</a:t>
            </a:r>
          </a:p>
          <a:p>
            <a:pPr marL="0" indent="0" algn="just">
              <a:buNone/>
            </a:pPr>
            <a:r>
              <a:rPr lang="es-ES" dirty="0"/>
              <a:t>c) Proveer a la ejecución de políticas, estrategias y planes de desarrollo regional que hayan sido debidamente aprobados por el consejo regional, cuando corresponda;</a:t>
            </a:r>
          </a:p>
          <a:p>
            <a:pPr marL="0" indent="0" algn="just">
              <a:buNone/>
            </a:pPr>
            <a:r>
              <a:rPr lang="es-ES" dirty="0"/>
              <a:t>d) Someter al consejo regional el proyecto de presupuesto del respectivo gobierno regional, el cual deberá incorporar los contenidos indicados en el artículo 73 de esta LOC. El proyecto de presupuesto deberá ajustarse a las orientaciones y límites que establezca la política nacional de desarrollo y demás normas legales sobre administración financiera del Estado;</a:t>
            </a:r>
          </a:p>
          <a:p>
            <a:pPr marL="0" indent="0" algn="just">
              <a:buNone/>
            </a:pPr>
            <a:r>
              <a:rPr lang="es-ES" dirty="0"/>
              <a:t>e) Proponer al consejo regional la distribución de los recursos del o los programas de inversión del gobierno regional, señalados en el artículo 73 de esta LOC, conforme a ítems o marcos presupuestarios, así como de las inversiones sectoriales de asignación regional. Esta propuesta deberá basarse en variables e indicadores objetivos de distribución intrarregional. Cada ítem o marco presupuestario deberá contar con la respectiva descripción de directrices, prioridades y condiciones en que debe ejecutarse. Esta distribución en ningún caso podrá referirse a proyectos singularizados, salvo lo contemplado en el artículo 78 de esta LOC;</a:t>
            </a:r>
            <a:endParaRPr lang="es-CL" dirty="0"/>
          </a:p>
        </p:txBody>
      </p:sp>
    </p:spTree>
    <p:extLst>
      <p:ext uri="{BB962C8B-B14F-4D97-AF65-F5344CB8AC3E}">
        <p14:creationId xmlns:p14="http://schemas.microsoft.com/office/powerpoint/2010/main" val="22350736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Gobernador Regional: </a:t>
            </a:r>
            <a:br>
              <a:rPr lang="es-ES" dirty="0"/>
            </a:br>
            <a:r>
              <a:rPr lang="es-ES" dirty="0"/>
              <a:t>Atribuciones</a:t>
            </a:r>
            <a:br>
              <a:rPr lang="es-ES" dirty="0"/>
            </a:br>
            <a:r>
              <a:rPr lang="es-ES" sz="2800" dirty="0"/>
              <a:t>(artículo 24,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85000" lnSpcReduction="20000"/>
          </a:bodyPr>
          <a:lstStyle/>
          <a:p>
            <a:pPr marL="0" indent="0" algn="just">
              <a:buNone/>
            </a:pPr>
            <a:r>
              <a:rPr lang="es-ES" dirty="0"/>
              <a:t>f) Proponer al consejo regional la celebración de los convenios de programación a que se refieren los artículos 81 y 81 bis de esta LOC;</a:t>
            </a:r>
          </a:p>
          <a:p>
            <a:pPr marL="0" indent="0" algn="just">
              <a:buNone/>
            </a:pPr>
            <a:r>
              <a:rPr lang="es-ES" dirty="0"/>
              <a:t>g) Proponer al consejo regional los proyectos de reglamentos regionales que regulen materias propias de la competencia del gobierno regional, en conformidad a las leyes y a los reglamentos supremos correspondientes;</a:t>
            </a:r>
          </a:p>
          <a:p>
            <a:pPr marL="0" indent="0" algn="just">
              <a:buNone/>
            </a:pPr>
            <a:r>
              <a:rPr lang="es-ES" dirty="0"/>
              <a:t>h) Representar judicial y extrajudicialmente al gobierno regional, pudiendo ejecutar los actos y celebrar los contratos de su competencia o los que le encomiende el consejo;</a:t>
            </a:r>
          </a:p>
          <a:p>
            <a:pPr marL="0" indent="0" algn="just">
              <a:buNone/>
            </a:pPr>
            <a:r>
              <a:rPr lang="es-ES" dirty="0"/>
              <a:t>i) Nombrar y remover a los funcionarios que la ley determine como de su confianza;</a:t>
            </a:r>
          </a:p>
          <a:p>
            <a:pPr marL="0" indent="0" algn="just">
              <a:buNone/>
            </a:pPr>
            <a:r>
              <a:rPr lang="es-ES" dirty="0"/>
              <a:t>j) Velar por el cumplimiento de las normas sobre probidad administrativa contenidas en la Ley N° 18.575, en lo que corresponda;</a:t>
            </a:r>
          </a:p>
          <a:p>
            <a:pPr marL="0" indent="0" algn="just">
              <a:buNone/>
            </a:pPr>
            <a:r>
              <a:rPr lang="es-ES" dirty="0"/>
              <a:t>k) Ejercer la administración de los bienes y recursos propios del gobierno regional, con sujeción a las disposiciones legales y reglamentarias aplicables y a las normas que el consejo regional pueda adoptar sobre la materia.</a:t>
            </a:r>
            <a:endParaRPr lang="es-CL" dirty="0"/>
          </a:p>
        </p:txBody>
      </p:sp>
    </p:spTree>
    <p:extLst>
      <p:ext uri="{BB962C8B-B14F-4D97-AF65-F5344CB8AC3E}">
        <p14:creationId xmlns:p14="http://schemas.microsoft.com/office/powerpoint/2010/main" val="39235014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Gobernador Regional: </a:t>
            </a:r>
            <a:br>
              <a:rPr lang="es-ES" dirty="0"/>
            </a:br>
            <a:r>
              <a:rPr lang="es-ES" dirty="0"/>
              <a:t>Atribuciones</a:t>
            </a:r>
            <a:br>
              <a:rPr lang="es-ES" dirty="0"/>
            </a:br>
            <a:r>
              <a:rPr lang="es-ES" sz="2800" dirty="0"/>
              <a:t>(artículo 24,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6"/>
          </a:xfrm>
        </p:spPr>
        <p:txBody>
          <a:bodyPr>
            <a:normAutofit fontScale="70000" lnSpcReduction="20000"/>
          </a:bodyPr>
          <a:lstStyle/>
          <a:p>
            <a:pPr marL="0" indent="0" algn="just">
              <a:buNone/>
            </a:pPr>
            <a:r>
              <a:rPr lang="es-ES" dirty="0"/>
              <a:t>l)  Administrar, en los casos que determine la ley, los bienes nacionales de uso público;</a:t>
            </a:r>
          </a:p>
          <a:p>
            <a:pPr marL="0" indent="0" algn="just">
              <a:buNone/>
            </a:pPr>
            <a:r>
              <a:rPr lang="es-ES" dirty="0"/>
              <a:t>m) Coordinar, supervigilar o fiscalizar, según corresponda, a los servicios públicos que dependan o se relacionen con el gobierno regional respectivo. Asimismo, el gobernador regional podrá convocar a las secretarías regionales ministeriales y/o a las direcciones regionales de los servicios públicos para tratar sus políticas, estrategias, planes, programas y proyectos, que contribuyan al cumplimiento de los objetivos de la estrategia regional de desarrollo;</a:t>
            </a:r>
          </a:p>
          <a:p>
            <a:pPr marL="0" indent="0" algn="just">
              <a:buNone/>
            </a:pPr>
            <a:r>
              <a:rPr lang="es-ES" dirty="0"/>
              <a:t>n) Informar al consejo regional oportunamente respecto de las proposiciones de programas y proyectos a que se refiere el artículo 21 de esta LOC, así como dar a conocer a las autoridades a que dicho precepto se refiere, el plan de desarrollo regional;</a:t>
            </a:r>
          </a:p>
          <a:p>
            <a:pPr marL="0" indent="0" algn="just">
              <a:buNone/>
            </a:pPr>
            <a:r>
              <a:rPr lang="es-ES" dirty="0"/>
              <a:t>ñ) Dictar las resoluciones e instrucciones que estime necesarias para el ejercicio de sus atribuciones;</a:t>
            </a:r>
          </a:p>
          <a:p>
            <a:pPr marL="0" indent="0" algn="just">
              <a:buNone/>
            </a:pPr>
            <a:r>
              <a:rPr lang="es-ES" dirty="0"/>
              <a:t>o) Promulgar, previo acuerdo del consejo regional, el plan regional de ordenamiento territorial, los planes reguladores metropolitanos e intercomunales, comunales y seccionales y los planos de detalle de planes reguladores intercomunales conforme a las normas del decreto con fuerza de ley </a:t>
            </a:r>
            <a:r>
              <a:rPr lang="es-ES" dirty="0" err="1"/>
              <a:t>Nº</a:t>
            </a:r>
            <a:r>
              <a:rPr lang="es-ES" dirty="0"/>
              <a:t> 458, del Ministerio de Vivienda y Urbanismo, promulgado el año 1975 y publicado el año 1976, que aprueba la nueva Ley General de Urbanismo y Construcciones;</a:t>
            </a:r>
          </a:p>
          <a:p>
            <a:pPr marL="0" indent="0" algn="just">
              <a:buNone/>
            </a:pPr>
            <a:r>
              <a:rPr lang="es-ES" dirty="0"/>
              <a:t>p) Responder, dentro del plazo de veinte días hábiles y por escrito, los actos de fiscalización que realice el consejo en su conjunto y las informaciones solicitadas por los consejeros en forma individual;</a:t>
            </a:r>
          </a:p>
        </p:txBody>
      </p:sp>
    </p:spTree>
    <p:extLst>
      <p:ext uri="{BB962C8B-B14F-4D97-AF65-F5344CB8AC3E}">
        <p14:creationId xmlns:p14="http://schemas.microsoft.com/office/powerpoint/2010/main" val="174546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y Administración Regional: </a:t>
            </a:r>
            <a:br>
              <a:rPr lang="es-ES" dirty="0"/>
            </a:br>
            <a:r>
              <a:rPr lang="es-ES" dirty="0"/>
              <a:t>Consejo Regional</a:t>
            </a:r>
            <a:br>
              <a:rPr lang="es-ES" dirty="0"/>
            </a:br>
            <a:r>
              <a:rPr lang="es-ES" sz="2800" dirty="0"/>
              <a:t>(artículo 113, CPR)</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85000" lnSpcReduction="20000"/>
          </a:bodyPr>
          <a:lstStyle/>
          <a:p>
            <a:pPr algn="just"/>
            <a:r>
              <a:rPr lang="es-ES" dirty="0"/>
              <a:t>El consejo regional será un órgano de carácter normativo, resolutivo y fiscalizador, dentro del ámbito propio de competencia del gobierno regional, encargado de hacer efectiva la participación de la ciudadanía regional y ejercer las atribuciones que la ley orgánica constitucional respectiva le encomiende.</a:t>
            </a:r>
          </a:p>
          <a:p>
            <a:pPr algn="just"/>
            <a:r>
              <a:rPr lang="es-ES" dirty="0"/>
              <a:t>El consejo regional podrá fiscalizar los actos del gobierno regional. Para ejercer esta atribución el consejo regional, con el voto conforme de un tercio de los consejeros regionales presentes, podrá adoptar acuerdos o sugerir observaciones que se transmitirán por escrito al gobernador regional, quien deberá dar respuesta fundada dentro de treinta días.</a:t>
            </a:r>
          </a:p>
          <a:p>
            <a:pPr algn="just"/>
            <a:r>
              <a:rPr lang="es-ES" dirty="0"/>
              <a:t>Corresponderá al consejo regional aprobar el proyecto de presupuesto de la respectiva región considerando, para tal efecto, los recursos asignados a ésta en la Ley de Presupuestos, sus recursos propios y los que provengan de los convenios de programación.</a:t>
            </a:r>
            <a:endParaRPr lang="es-CL" dirty="0"/>
          </a:p>
        </p:txBody>
      </p:sp>
    </p:spTree>
    <p:extLst>
      <p:ext uri="{BB962C8B-B14F-4D97-AF65-F5344CB8AC3E}">
        <p14:creationId xmlns:p14="http://schemas.microsoft.com/office/powerpoint/2010/main" val="41943570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Gobernador Regional: </a:t>
            </a:r>
            <a:br>
              <a:rPr lang="es-ES" dirty="0"/>
            </a:br>
            <a:r>
              <a:rPr lang="es-ES" dirty="0"/>
              <a:t>Atribuciones</a:t>
            </a:r>
            <a:br>
              <a:rPr lang="es-ES" dirty="0"/>
            </a:br>
            <a:r>
              <a:rPr lang="es-ES" sz="2800" dirty="0"/>
              <a:t>(artículo 24,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791092" cy="5032375"/>
          </a:xfrm>
        </p:spPr>
        <p:txBody>
          <a:bodyPr>
            <a:normAutofit lnSpcReduction="10000"/>
          </a:bodyPr>
          <a:lstStyle/>
          <a:p>
            <a:pPr marL="0" indent="0" algn="just">
              <a:buNone/>
            </a:pPr>
            <a:r>
              <a:rPr lang="es-ES" sz="2000" dirty="0"/>
              <a:t>q) Presidir el consejo regional. </a:t>
            </a:r>
          </a:p>
          <a:p>
            <a:pPr marL="0" indent="0" algn="just">
              <a:spcBef>
                <a:spcPts val="0"/>
              </a:spcBef>
              <a:buNone/>
            </a:pPr>
            <a:r>
              <a:rPr lang="es-ES" sz="2000" dirty="0"/>
              <a:t>En las sesiones del consejo regional el gobernador regional tendrá derecho a voto. En los casos en que se produzca un empate en el resultado de las votaciones, el gobernador regional ejercerá el derecho de voto dirimente.</a:t>
            </a:r>
            <a:endParaRPr lang="es-CL" sz="2000" dirty="0"/>
          </a:p>
          <a:p>
            <a:pPr marL="0" indent="0" algn="just">
              <a:buNone/>
            </a:pPr>
            <a:r>
              <a:rPr lang="es-ES" sz="2000" dirty="0"/>
              <a:t>r) Convocar al consejo regional y disponer la citación a las sesiones.</a:t>
            </a:r>
          </a:p>
          <a:p>
            <a:pPr marL="0" indent="0" algn="just">
              <a:buNone/>
            </a:pPr>
            <a:r>
              <a:rPr lang="es-ES" sz="2000" dirty="0"/>
              <a:t>Las citaciones al consejo regional deberán realizarse al menos con veinticuatro horas de anticipación a la fecha de su celebración. Sin perjuicio de lo anterior, podrá citarse al consejo regional en un plazo menor, con la aprobación de la unanimidad de los consejeros regionales en ejercicio.</a:t>
            </a:r>
          </a:p>
          <a:p>
            <a:pPr marL="0" indent="0" algn="just">
              <a:buNone/>
            </a:pPr>
            <a:r>
              <a:rPr lang="es-ES" sz="2000" dirty="0"/>
              <a:t>El gobernador regional elaborará la tabla de la sesión, la que comunicará a los consejeros regionales conjuntamente con la citación a la sesión.</a:t>
            </a:r>
          </a:p>
          <a:p>
            <a:pPr marL="0" indent="0" algn="just">
              <a:buNone/>
            </a:pPr>
            <a:r>
              <a:rPr lang="es-ES" sz="2000" dirty="0"/>
              <a:t>El gobernador regional, al inicio de la sesión, podrá proponer, mediante urgencias, la inclusión en la tabla de uno o más puntos de tabla para su despacho, señalando además, la razón de la inclusión. Los consejeros regionales podrán desechar dicha inclusión con los dos tercios de sus miembros en ejercicio. Con todo, si existiere un plazo legal o reglamentario que obligue a resolver dentro de éste alguna materia o iniciativa, el consejo no podrá rechazar la inclusión de ésta en la tabla.</a:t>
            </a:r>
          </a:p>
        </p:txBody>
      </p:sp>
    </p:spTree>
    <p:extLst>
      <p:ext uri="{BB962C8B-B14F-4D97-AF65-F5344CB8AC3E}">
        <p14:creationId xmlns:p14="http://schemas.microsoft.com/office/powerpoint/2010/main" val="1296746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Gobernador Regional: </a:t>
            </a:r>
            <a:br>
              <a:rPr lang="es-ES" dirty="0"/>
            </a:br>
            <a:r>
              <a:rPr lang="es-ES" dirty="0"/>
              <a:t>Atribuciones</a:t>
            </a:r>
            <a:br>
              <a:rPr lang="es-ES" dirty="0"/>
            </a:br>
            <a:r>
              <a:rPr lang="es-ES" sz="2800" dirty="0"/>
              <a:t>(artículo 24,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791092" cy="4153145"/>
          </a:xfrm>
        </p:spPr>
        <p:txBody>
          <a:bodyPr>
            <a:normAutofit lnSpcReduction="10000"/>
          </a:bodyPr>
          <a:lstStyle/>
          <a:p>
            <a:pPr marL="0" indent="0" algn="just">
              <a:buNone/>
            </a:pPr>
            <a:r>
              <a:rPr lang="es-ES" sz="2400" dirty="0"/>
              <a:t>s) Solicitar al Presidente de la República, previo acuerdo del consejo regional, la transferencia de una o más competencias de los ministerios y servicios públicos creados para el cumplimiento de la función administrativa, según las normas establecidas en el Párrafo 2° del Capítulo II del Título Segundo de esta LOC;</a:t>
            </a:r>
          </a:p>
          <a:p>
            <a:pPr marL="0" indent="0" algn="just">
              <a:buNone/>
            </a:pPr>
            <a:r>
              <a:rPr lang="es-ES" sz="2400" dirty="0"/>
              <a:t>t) Someter al consejo regional la propuesta de territorios como zonas rezagadas y su respectivo plan de desarrollo, en función de lo establecido en la letra i) del artículo 17;</a:t>
            </a:r>
          </a:p>
          <a:p>
            <a:pPr marL="0" indent="0" algn="just">
              <a:buNone/>
            </a:pPr>
            <a:r>
              <a:rPr lang="es-ES" sz="2400" dirty="0"/>
              <a:t>u) Someter al consejo regional el plan regional de desarrollo turístico;</a:t>
            </a:r>
          </a:p>
          <a:p>
            <a:pPr marL="0" indent="0" algn="just">
              <a:buNone/>
            </a:pPr>
            <a:r>
              <a:rPr lang="es-ES" sz="2400" dirty="0"/>
              <a:t>v) Proponer al consejo regional el anteproyecto regional de inversiones a que se refiere el artículo 71 de la presente LOC, y</a:t>
            </a:r>
          </a:p>
          <a:p>
            <a:pPr marL="0" indent="0" algn="just">
              <a:buNone/>
            </a:pPr>
            <a:r>
              <a:rPr lang="es-ES" sz="2400" dirty="0"/>
              <a:t>w) Ejercer las demás atribuciones que la ley le confiera</a:t>
            </a:r>
            <a:r>
              <a:rPr lang="es-ES" sz="2000" dirty="0"/>
              <a:t>.</a:t>
            </a:r>
            <a:endParaRPr lang="es-CL" sz="2000" dirty="0"/>
          </a:p>
        </p:txBody>
      </p:sp>
    </p:spTree>
    <p:extLst>
      <p:ext uri="{BB962C8B-B14F-4D97-AF65-F5344CB8AC3E}">
        <p14:creationId xmlns:p14="http://schemas.microsoft.com/office/powerpoint/2010/main" val="28950940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Gobernador Regional: </a:t>
            </a:r>
            <a:br>
              <a:rPr lang="es-ES" dirty="0"/>
            </a:br>
            <a:r>
              <a:rPr lang="es-ES" sz="3600" dirty="0"/>
              <a:t>Aprobación, modificación o sustitución de sus propuestas</a:t>
            </a:r>
            <a:br>
              <a:rPr lang="es-ES" dirty="0"/>
            </a:br>
            <a:r>
              <a:rPr lang="es-ES" sz="2800" dirty="0"/>
              <a:t>(artículo 25,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6"/>
          </a:xfrm>
        </p:spPr>
        <p:txBody>
          <a:bodyPr>
            <a:normAutofit fontScale="92500" lnSpcReduction="20000"/>
          </a:bodyPr>
          <a:lstStyle/>
          <a:p>
            <a:pPr marL="0" indent="0" algn="just">
              <a:buNone/>
            </a:pPr>
            <a:r>
              <a:rPr lang="es-ES" dirty="0"/>
              <a:t>El consejo regional podrá aprobar, modificar o sustituir las propuestas que les presente el gobernador regional para efectos de ejercer las atribuciones señaladas en las letras b), d), e) y s) del artículo 24 de esta LOC, y su pronunciamiento deberá emitirse dentro del plazo de treinta días, contado desde la fecha en que sea convocado para tales efectos.</a:t>
            </a:r>
          </a:p>
          <a:p>
            <a:pPr marL="0" indent="0" algn="just">
              <a:buNone/>
            </a:pPr>
            <a:endParaRPr lang="es-ES" dirty="0"/>
          </a:p>
          <a:p>
            <a:pPr marL="0" indent="0" algn="just">
              <a:buNone/>
            </a:pPr>
            <a:r>
              <a:rPr lang="es-ES" dirty="0"/>
              <a:t>Si el gobernador regional desaprobare las modificaciones introducidas por el consejo a los proyectos y proposiciones referidos en el inciso anterior, así como a los proyectos de reglamentos a que se refiere la letra g) del artículo precedente, podrá deducir las observaciones que estime pertinentes dentro del término de diez días, acompañando los elementos de juicio que las fundamenten. Transcurrido este plazo sin que se formulen dichas observaciones, regirá lo sancionado por el consejo. En caso contrario, el consejo sólo podrá desecharlas con el voto conforme de la mayoría absoluta más uno de sus miembros en ejercicio.</a:t>
            </a:r>
            <a:endParaRPr lang="es-CL" dirty="0"/>
          </a:p>
        </p:txBody>
      </p:sp>
    </p:spTree>
    <p:extLst>
      <p:ext uri="{BB962C8B-B14F-4D97-AF65-F5344CB8AC3E}">
        <p14:creationId xmlns:p14="http://schemas.microsoft.com/office/powerpoint/2010/main" val="41653687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Gobernador Regional: </a:t>
            </a:r>
            <a:br>
              <a:rPr lang="es-ES" dirty="0"/>
            </a:br>
            <a:r>
              <a:rPr lang="es-ES" dirty="0"/>
              <a:t>Otros temas</a:t>
            </a:r>
            <a:br>
              <a:rPr lang="es-ES" dirty="0"/>
            </a:br>
            <a:r>
              <a:rPr lang="es-ES" sz="2800" dirty="0"/>
              <a:t>(artículos 26 y 27,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92500" lnSpcReduction="10000"/>
          </a:bodyPr>
          <a:lstStyle/>
          <a:p>
            <a:pPr marL="0" indent="0" algn="just">
              <a:buNone/>
            </a:pPr>
            <a:r>
              <a:rPr lang="es-ES" dirty="0"/>
              <a:t>El gobernador regional, en el mes de mayo de cada año, dará cuenta al consejo regional de su gestión como ejecutivo del gobierno regional, a la que deberá acompañar el balance de la ejecución presupuestaria y el estado de situación financiera. La cuenta pública, el balance de ejecución presupuestaria y el estado de situación financiera deberán ser publicados en la página web del correspondiente gobierno regional.</a:t>
            </a:r>
          </a:p>
          <a:p>
            <a:pPr marL="0" indent="0" algn="just">
              <a:buNone/>
            </a:pPr>
            <a:r>
              <a:rPr lang="es-ES" dirty="0"/>
              <a:t>El incumplimiento de lo establecido en este artículo será considerado causal de notable abandono de sus deberes por parte del gobernador regional.</a:t>
            </a:r>
          </a:p>
          <a:p>
            <a:pPr marL="0" indent="0" algn="just">
              <a:buNone/>
            </a:pPr>
            <a:r>
              <a:rPr lang="es-ES" dirty="0"/>
              <a:t>El gobernador regional será el jefe superior de los servicios administrativos del gobierno regional y propondrá al consejo la organización de los mismos, de acuerdo con las normas básicas sobre organización establecidas por esta LOC.</a:t>
            </a:r>
            <a:endParaRPr lang="es-CL" dirty="0"/>
          </a:p>
        </p:txBody>
      </p:sp>
    </p:spTree>
    <p:extLst>
      <p:ext uri="{BB962C8B-B14F-4D97-AF65-F5344CB8AC3E}">
        <p14:creationId xmlns:p14="http://schemas.microsoft.com/office/powerpoint/2010/main" val="8250886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y Gobernador Regional: </a:t>
            </a:r>
            <a:br>
              <a:rPr lang="es-ES" dirty="0"/>
            </a:br>
            <a:r>
              <a:rPr lang="es-ES" dirty="0"/>
              <a:t>Estructura organizacional</a:t>
            </a:r>
            <a:br>
              <a:rPr lang="es-ES" dirty="0"/>
            </a:br>
            <a:r>
              <a:rPr lang="es-ES" sz="2800" dirty="0"/>
              <a:t>(artículo 68,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5"/>
          </a:xfrm>
        </p:spPr>
        <p:txBody>
          <a:bodyPr>
            <a:normAutofit fontScale="85000" lnSpcReduction="20000"/>
          </a:bodyPr>
          <a:lstStyle/>
          <a:p>
            <a:pPr marL="0" indent="0" algn="just">
              <a:buNone/>
            </a:pPr>
            <a:r>
              <a:rPr lang="es-ES" dirty="0"/>
              <a:t>El gobernador regional, para el cumplimiento de las funciones asignadas en la presente ley, contará con la siguiente estructura organizacional:</a:t>
            </a:r>
          </a:p>
          <a:p>
            <a:pPr marL="514350" indent="-514350" algn="just">
              <a:buAutoNum type="alphaLcParenR"/>
            </a:pPr>
            <a:r>
              <a:rPr lang="es-ES" dirty="0"/>
              <a:t>Una División de Planificación y Desarrollo Regional, </a:t>
            </a:r>
          </a:p>
          <a:p>
            <a:pPr marL="514350" indent="-514350" algn="just">
              <a:buAutoNum type="alphaLcParenR"/>
            </a:pPr>
            <a:r>
              <a:rPr lang="es-ES" dirty="0"/>
              <a:t>Una División de Presupuesto e Inversión Regional,</a:t>
            </a:r>
          </a:p>
          <a:p>
            <a:pPr marL="514350" indent="-514350" algn="just">
              <a:buAutoNum type="alphaLcParenR"/>
            </a:pPr>
            <a:r>
              <a:rPr lang="es-ES" dirty="0"/>
              <a:t>Una División de Administración y Finanzas,</a:t>
            </a:r>
          </a:p>
          <a:p>
            <a:pPr marL="514350" indent="-514350" algn="just">
              <a:buAutoNum type="alphaLcParenR"/>
            </a:pPr>
            <a:r>
              <a:rPr lang="es-ES" dirty="0"/>
              <a:t>Una División de Fomento e Industria,</a:t>
            </a:r>
          </a:p>
          <a:p>
            <a:pPr marL="514350" indent="-514350" algn="just">
              <a:buAutoNum type="alphaLcParenR"/>
            </a:pPr>
            <a:r>
              <a:rPr lang="es-ES" dirty="0"/>
              <a:t> Una División de Infraestructura y Transportes,</a:t>
            </a:r>
          </a:p>
          <a:p>
            <a:pPr marL="514350" indent="-514350" algn="just">
              <a:buAutoNum type="alphaLcParenR"/>
            </a:pPr>
            <a:r>
              <a:rPr lang="es-ES" dirty="0"/>
              <a:t>Una División de Desarrollo Social y Humano.</a:t>
            </a:r>
          </a:p>
          <a:p>
            <a:pPr marL="0" indent="0" algn="just">
              <a:buNone/>
            </a:pPr>
            <a:r>
              <a:rPr lang="es-ES" dirty="0"/>
              <a:t>Los jefes de división serán de exclusiva confianza del gobernador regional y requerirán contar con un grado académico o título profesional de, a lo menos, ocho semestres, otorgado por un establecimiento de educación superior del Estado o reconocido por éste, y un mínimo de cinco años de experiencia profesional, rigiendo respecto de éstos las normas funcionarias aplicables al personal de servicios administrativos del gobierno regional.</a:t>
            </a:r>
          </a:p>
        </p:txBody>
      </p:sp>
    </p:spTree>
    <p:extLst>
      <p:ext uri="{BB962C8B-B14F-4D97-AF65-F5344CB8AC3E}">
        <p14:creationId xmlns:p14="http://schemas.microsoft.com/office/powerpoint/2010/main" val="39847046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y Gobernador Regional: </a:t>
            </a:r>
            <a:br>
              <a:rPr lang="es-ES" dirty="0"/>
            </a:br>
            <a:r>
              <a:rPr lang="es-ES" dirty="0"/>
              <a:t>Estructura organizacional</a:t>
            </a:r>
            <a:br>
              <a:rPr lang="es-ES" dirty="0"/>
            </a:br>
            <a:r>
              <a:rPr lang="es-ES" sz="2800" dirty="0"/>
              <a:t>(artículo 68 bis, </a:t>
            </a:r>
            <a:r>
              <a:rPr lang="es-ES" sz="2800" dirty="0" err="1"/>
              <a:t>quater</a:t>
            </a:r>
            <a:r>
              <a:rPr lang="es-ES" sz="2800" dirty="0"/>
              <a:t> y quinquies,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4"/>
            <a:ext cx="10515600" cy="5032375"/>
          </a:xfrm>
        </p:spPr>
        <p:txBody>
          <a:bodyPr>
            <a:normAutofit fontScale="77500" lnSpcReduction="20000"/>
          </a:bodyPr>
          <a:lstStyle/>
          <a:p>
            <a:pPr marL="0" indent="0" algn="just">
              <a:buNone/>
            </a:pPr>
            <a:endParaRPr lang="es-ES" dirty="0"/>
          </a:p>
          <a:p>
            <a:pPr marL="0" indent="0" algn="just">
              <a:buNone/>
            </a:pPr>
            <a:r>
              <a:rPr lang="es-ES" dirty="0"/>
              <a:t>Cada gobierno regional tendrá un Comité Regional de Ciencia, Tecnología, Conocimiento e Innovación para el Desarrollo.</a:t>
            </a:r>
            <a:endParaRPr lang="es-CL" dirty="0"/>
          </a:p>
          <a:p>
            <a:pPr marL="0" indent="0" algn="just">
              <a:buNone/>
            </a:pPr>
            <a:r>
              <a:rPr lang="es-ES" dirty="0"/>
              <a:t>El gobierno regional contará con un administrador regional, el que será colaborador directo del gobernador regional, correspondiéndole la gestión administrativa del gobierno regional y la coordinación del accionar de los jefes de cada una de las divisiones a que se refiere el artículo 68.</a:t>
            </a:r>
          </a:p>
          <a:p>
            <a:pPr marL="0" indent="0" algn="just">
              <a:buNone/>
            </a:pPr>
            <a:r>
              <a:rPr lang="es-ES" dirty="0"/>
              <a:t>El administrador regional será un funcionario de la exclusiva confianza del gobernador regional y para su nombramiento requerirá contar con un título profesional o grado académico de una carrera de, a lo menos, ocho semestres de duración otorgado por una institución de educación superior del Estado o reconocida por éste, y un mínimo de cinco años de experiencia profesional, sin perjuicio que rijan además, a su respecto, las causales de cesación de funciones aplicables al personal del servicio administrativo del gobierno regional.</a:t>
            </a:r>
          </a:p>
          <a:p>
            <a:pPr marL="0" indent="0" algn="just">
              <a:buNone/>
            </a:pPr>
            <a:r>
              <a:rPr lang="es-ES" dirty="0"/>
              <a:t>El gobierno regional contará con una unidad de control, la que realizará la auditoría operativa interna del gobierno regional, con el objeto de fiscalizar la legalidad de sus actuaciones y controlar su ejecución financiera y presupuestaria.</a:t>
            </a:r>
            <a:endParaRPr lang="es-CL" dirty="0"/>
          </a:p>
        </p:txBody>
      </p:sp>
    </p:spTree>
    <p:extLst>
      <p:ext uri="{BB962C8B-B14F-4D97-AF65-F5344CB8AC3E}">
        <p14:creationId xmlns:p14="http://schemas.microsoft.com/office/powerpoint/2010/main" val="19476445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1A18063-97A3-7FC1-C219-1906FBD7AE72}"/>
              </a:ext>
            </a:extLst>
          </p:cNvPr>
          <p:cNvSpPr>
            <a:spLocks noGrp="1"/>
          </p:cNvSpPr>
          <p:nvPr>
            <p:ph type="title"/>
          </p:nvPr>
        </p:nvSpPr>
        <p:spPr/>
        <p:txBody>
          <a:bodyPr/>
          <a:lstStyle/>
          <a:p>
            <a:pPr algn="ctr"/>
            <a:r>
              <a:rPr lang="es-ES" dirty="0"/>
              <a:t>Consejo Regional</a:t>
            </a:r>
            <a:endParaRPr lang="es-CL" dirty="0"/>
          </a:p>
        </p:txBody>
      </p:sp>
    </p:spTree>
    <p:extLst>
      <p:ext uri="{BB962C8B-B14F-4D97-AF65-F5344CB8AC3E}">
        <p14:creationId xmlns:p14="http://schemas.microsoft.com/office/powerpoint/2010/main" val="29029604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Consejo Regional: </a:t>
            </a:r>
            <a:br>
              <a:rPr lang="es-ES" dirty="0"/>
            </a:br>
            <a:r>
              <a:rPr lang="es-ES" dirty="0"/>
              <a:t>Descripción</a:t>
            </a:r>
            <a:br>
              <a:rPr lang="es-ES" dirty="0"/>
            </a:br>
            <a:r>
              <a:rPr lang="es-ES" sz="2800" dirty="0"/>
              <a:t>(artículo 28 y 30 ter,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70000" lnSpcReduction="20000"/>
          </a:bodyPr>
          <a:lstStyle/>
          <a:p>
            <a:pPr marL="0" indent="0" algn="just">
              <a:buNone/>
            </a:pPr>
            <a:r>
              <a:rPr lang="es-ES" dirty="0"/>
              <a:t>El consejo regional tendrá por finalidad hacer efectiva la participación de la comunidad regional y estará investido de facultades normativas, resolutivas y fiscalizadoras.</a:t>
            </a:r>
          </a:p>
          <a:p>
            <a:pPr marL="0" indent="0" algn="just">
              <a:buNone/>
            </a:pPr>
            <a:endParaRPr lang="es-ES" dirty="0"/>
          </a:p>
          <a:p>
            <a:pPr marL="0" indent="0" algn="just">
              <a:buNone/>
            </a:pPr>
            <a:r>
              <a:rPr lang="es-ES" dirty="0"/>
              <a:t>Corresponderá al gobernador regional en su calidad del presidente del consejo regional:</a:t>
            </a:r>
          </a:p>
          <a:p>
            <a:pPr marL="0" indent="0" algn="just">
              <a:buNone/>
            </a:pPr>
            <a:r>
              <a:rPr lang="es-ES" dirty="0"/>
              <a:t>a) Ordenar que se reciba la votación, fijar su orden y proclamar las decisiones del consejo.</a:t>
            </a:r>
          </a:p>
          <a:p>
            <a:pPr marL="0" indent="0" algn="just">
              <a:buNone/>
            </a:pPr>
            <a:r>
              <a:rPr lang="es-ES" dirty="0"/>
              <a:t>b) Mantener el orden en el recinto, pudiendo solicitar, si lo estima necesario, el auxilio de la fuerza pública.</a:t>
            </a:r>
          </a:p>
          <a:p>
            <a:pPr marL="0" indent="0" algn="just">
              <a:buNone/>
            </a:pPr>
            <a:r>
              <a:rPr lang="es-ES" dirty="0"/>
              <a:t>c) Mantener la correspondencia del consejo regional con las autoridades de nivel central, con el delegado presidencial regional, con las Cortes de Apelaciones con asiento en la región, con el Tribunal Electoral Regional y con la contraloría regional respectiva. La correspondencia con cualquier otro cuerpo o persona se llevará a efecto por el secretario a que se refiere el artículo 43 de esta LOC, en nombre del consejo y por orden del presidente.</a:t>
            </a:r>
          </a:p>
          <a:p>
            <a:pPr marL="0" indent="0" algn="just">
              <a:buNone/>
            </a:pPr>
            <a:r>
              <a:rPr lang="es-ES" dirty="0"/>
              <a:t>d) Actuar en representación del consejo en los actos de protocolo que corresponda.</a:t>
            </a:r>
          </a:p>
          <a:p>
            <a:pPr marL="0" indent="0" algn="just">
              <a:buNone/>
            </a:pPr>
            <a:r>
              <a:rPr lang="es-ES" dirty="0"/>
              <a:t>e) Cuidar de la observancia del reglamento a que se refiere la letra a) del artículo 36 de esta LOC.</a:t>
            </a:r>
            <a:endParaRPr lang="es-CL" dirty="0"/>
          </a:p>
        </p:txBody>
      </p:sp>
    </p:spTree>
    <p:extLst>
      <p:ext uri="{BB962C8B-B14F-4D97-AF65-F5344CB8AC3E}">
        <p14:creationId xmlns:p14="http://schemas.microsoft.com/office/powerpoint/2010/main" val="2002888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Consejo Regional: </a:t>
            </a:r>
            <a:br>
              <a:rPr lang="es-ES" dirty="0"/>
            </a:br>
            <a:r>
              <a:rPr lang="es-ES" dirty="0"/>
              <a:t>Funciones</a:t>
            </a:r>
            <a:br>
              <a:rPr lang="es-ES" dirty="0"/>
            </a:br>
            <a:r>
              <a:rPr lang="es-ES" sz="2800" dirty="0"/>
              <a:t>(artículo 36,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223483"/>
          </a:xfrm>
        </p:spPr>
        <p:txBody>
          <a:bodyPr>
            <a:normAutofit fontScale="77500" lnSpcReduction="20000"/>
          </a:bodyPr>
          <a:lstStyle/>
          <a:p>
            <a:pPr marL="0" indent="0" algn="just">
              <a:buNone/>
            </a:pPr>
            <a:r>
              <a:rPr lang="es-ES" dirty="0"/>
              <a:t>a) Aprobar el reglamento que regule su funcionamiento, en el que se podrá contemplar la existencia de diversas comisiones de trabajo cuyas presidencias no podrán ser ejercidas por el presidente del consejo;</a:t>
            </a:r>
          </a:p>
          <a:p>
            <a:pPr marL="0" indent="0" algn="just">
              <a:buNone/>
            </a:pPr>
            <a:r>
              <a:rPr lang="es-ES" dirty="0"/>
              <a:t>b)  Aprobar los reglamentos regionales;</a:t>
            </a:r>
          </a:p>
          <a:p>
            <a:pPr marL="0" indent="0" algn="just">
              <a:buNone/>
            </a:pPr>
            <a:r>
              <a:rPr lang="es-ES" dirty="0"/>
              <a:t>c) Aprobar el plan regional de ordenamiento territorial, previo informe favorable de los ministros de las secretarías que conforman la comisión establecida; </a:t>
            </a:r>
          </a:p>
          <a:p>
            <a:pPr marL="0" indent="0" algn="just">
              <a:buNone/>
            </a:pPr>
            <a:r>
              <a:rPr lang="es-ES" dirty="0"/>
              <a:t>Aprobar los planes reguladores metropolitanos y los planes reguladores intercomunales, así como los planos de detalle de estos últimos, propuestos por la Secretaría Regional Ministerial de Vivienda y Urbanismo; </a:t>
            </a:r>
          </a:p>
          <a:p>
            <a:pPr marL="0" indent="0" algn="just">
              <a:buNone/>
            </a:pPr>
            <a:r>
              <a:rPr lang="es-ES" dirty="0"/>
              <a:t>Aprobar los planes reguladores comunales y los planes seccionales de comunas que no formen parte de un territorio normado por un plan regulador metropolitano o intercomunal, previamente acordados por las  municipalidades, en conformidad con la Ley General de Urbanismo y Construcciones, sobre la base del informe técnico que deberá emitir la Secretaría Regional Ministerial de Vivienda y Urbanismo respectiva; </a:t>
            </a:r>
            <a:endParaRPr lang="es-CL" dirty="0"/>
          </a:p>
        </p:txBody>
      </p:sp>
    </p:spTree>
    <p:extLst>
      <p:ext uri="{BB962C8B-B14F-4D97-AF65-F5344CB8AC3E}">
        <p14:creationId xmlns:p14="http://schemas.microsoft.com/office/powerpoint/2010/main" val="7993119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Consejo Regional: </a:t>
            </a:r>
            <a:br>
              <a:rPr lang="es-ES" dirty="0"/>
            </a:br>
            <a:r>
              <a:rPr lang="es-ES" dirty="0"/>
              <a:t>Funciones</a:t>
            </a:r>
            <a:br>
              <a:rPr lang="es-ES" dirty="0"/>
            </a:br>
            <a:r>
              <a:rPr lang="es-ES" sz="2800" dirty="0"/>
              <a:t>(artículo 36,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70000" lnSpcReduction="20000"/>
          </a:bodyPr>
          <a:lstStyle/>
          <a:p>
            <a:pPr marL="0" indent="0" algn="just">
              <a:buNone/>
            </a:pPr>
            <a:r>
              <a:rPr lang="es-ES" dirty="0"/>
              <a:t>No obstante lo anterior, le corresponderá pronunciarse sobre los planes reguladores comunales y los planes seccionales de comunas que, formando parte de un territorio normado por un plan regulador metropolitano o intercomunal, hayan sido objeto de un informe técnico desfavorable de la Secretaría Regional Ministerial de Vivienda y Urbanismo, sólo respecto de aquellos aspectos que hayan sido objetados en dicho informe.</a:t>
            </a:r>
          </a:p>
          <a:p>
            <a:pPr marL="0" indent="0" algn="just">
              <a:buNone/>
            </a:pPr>
            <a:r>
              <a:rPr lang="es-ES" dirty="0"/>
              <a:t>c bis) Aprobar los planes de inversiones en infraestructura de movilidad y espacio público asociados al o a los planes reguladores metropolitanos o intercomunales de la región, los que serán elaborados por las secretarías regionales ministeriales de Vivienda y Urbanismo y de Transportes y Telecomunicaciones, previa consulta a las municipalidades respectivas;</a:t>
            </a:r>
          </a:p>
          <a:p>
            <a:pPr marL="0" indent="0" algn="just">
              <a:buNone/>
            </a:pPr>
            <a:r>
              <a:rPr lang="es-ES" dirty="0"/>
              <a:t>d) Aprobar, modificar o sustituir el plan de desarrollo de la región y el proyecto de presupuesto regional, así como sus respectivas modificaciones, sobre la base de la proposición del gobernador regional;</a:t>
            </a:r>
          </a:p>
          <a:p>
            <a:pPr marL="0" indent="0" algn="just">
              <a:buNone/>
            </a:pPr>
            <a:r>
              <a:rPr lang="es-ES" dirty="0"/>
              <a:t>e) Distribuir por ítems o marcos presupuestarios, sobre la base de la proposición del gobernador regional, los recursos del o los programas de inversión del gobierno regional que correspondan a la región;</a:t>
            </a:r>
          </a:p>
          <a:p>
            <a:pPr marL="0" indent="0" algn="just">
              <a:buNone/>
            </a:pPr>
            <a:r>
              <a:rPr lang="es-ES" dirty="0"/>
              <a:t>f) Aprobar, modificar o sustituir los convenios de programación que el gobernador regional proponga celebrar, sin perjuicio de la facultad de recomendar a aquél, por mayoría absoluta de sus miembros en ejercicio, la suscripción de convenios de programación específicos;</a:t>
            </a:r>
            <a:endParaRPr lang="es-CL" dirty="0"/>
          </a:p>
        </p:txBody>
      </p:sp>
    </p:spTree>
    <p:extLst>
      <p:ext uri="{BB962C8B-B14F-4D97-AF65-F5344CB8AC3E}">
        <p14:creationId xmlns:p14="http://schemas.microsoft.com/office/powerpoint/2010/main" val="3743709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y Administración Regional: </a:t>
            </a:r>
            <a:br>
              <a:rPr lang="es-ES" dirty="0"/>
            </a:br>
            <a:r>
              <a:rPr lang="es-ES" dirty="0"/>
              <a:t>Traspaso de competencias</a:t>
            </a:r>
            <a:br>
              <a:rPr lang="es-ES" dirty="0"/>
            </a:br>
            <a:r>
              <a:rPr lang="es-ES" sz="2800" dirty="0"/>
              <a:t>(artículo 114, CPR)</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a:bodyPr>
          <a:lstStyle/>
          <a:p>
            <a:pPr algn="just"/>
            <a:r>
              <a:rPr lang="es-ES" dirty="0"/>
              <a:t>La ley orgánica constitucional respectiva determinará la forma y el modo en que el Presidente de la República transferirá a uno o más gobiernos regionales, en carácter temporal o definitivo, una o más competencias de los ministerios y servicios públicos creados para el cumplimiento de la función administrativa, en materias de ordenamiento territorial, fomento de las actividades productivas y desarrollo social y cultural.</a:t>
            </a:r>
            <a:endParaRPr lang="es-CL" dirty="0"/>
          </a:p>
        </p:txBody>
      </p:sp>
    </p:spTree>
    <p:extLst>
      <p:ext uri="{BB962C8B-B14F-4D97-AF65-F5344CB8AC3E}">
        <p14:creationId xmlns:p14="http://schemas.microsoft.com/office/powerpoint/2010/main" val="41069267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Consejo Regional: </a:t>
            </a:r>
            <a:br>
              <a:rPr lang="es-ES" dirty="0"/>
            </a:br>
            <a:r>
              <a:rPr lang="es-ES" dirty="0"/>
              <a:t>Funciones</a:t>
            </a:r>
            <a:br>
              <a:rPr lang="es-ES" dirty="0"/>
            </a:br>
            <a:r>
              <a:rPr lang="es-ES" sz="2800" dirty="0"/>
              <a:t>(artículo 36,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223483"/>
          </a:xfrm>
        </p:spPr>
        <p:txBody>
          <a:bodyPr>
            <a:normAutofit fontScale="70000" lnSpcReduction="20000"/>
          </a:bodyPr>
          <a:lstStyle/>
          <a:p>
            <a:pPr marL="0" indent="0" algn="just">
              <a:buNone/>
            </a:pPr>
            <a:r>
              <a:rPr lang="es-ES" dirty="0"/>
              <a:t> g) Fiscalizar el desempeño del gobernador regional en su calidad de órgano ejecutivo del gobierno regional, como también el de las unidades que de él dependan o que ejerzan competencias propias del gobierno regional, de conformidad a lo dispuesto en el artículo 37 de la LOC;</a:t>
            </a:r>
          </a:p>
          <a:p>
            <a:pPr marL="0" indent="0" algn="just">
              <a:buNone/>
            </a:pPr>
            <a:r>
              <a:rPr lang="es-ES" dirty="0"/>
              <a:t>h) Requerir información de autoridades o jefaturas que desempeñen sus funciones en la región o a nivel provincial sobre el accionar de sus respectivas instituciones, en las materias de competencia del consejo regional, las que deberán responder dentro del plazo de treinta días;</a:t>
            </a:r>
          </a:p>
          <a:p>
            <a:pPr marL="0" indent="0" algn="just">
              <a:buNone/>
            </a:pPr>
            <a:r>
              <a:rPr lang="es-ES" dirty="0"/>
              <a:t>i)  Recomendar al gobernador regional la implementación de acciones de interés regional;</a:t>
            </a:r>
          </a:p>
          <a:p>
            <a:pPr marL="0" indent="0" algn="just">
              <a:buNone/>
            </a:pPr>
            <a:r>
              <a:rPr lang="es-ES" dirty="0"/>
              <a:t>j) Dar su acuerdo al gobernador regional para enajenar o gravar bienes raíces que formen parte del patrimonio del gobierno regional y respecto de los demás actos de administración en que lo exijan las disposiciones legales, incluido el otorgamiento de concesiones;</a:t>
            </a:r>
          </a:p>
          <a:p>
            <a:pPr marL="0" indent="0" algn="just">
              <a:buNone/>
            </a:pPr>
            <a:r>
              <a:rPr lang="es-ES" dirty="0"/>
              <a:t>k) Emitir opinión respecto de las proposiciones de modificación a la división política y administrativa de la región que formule el gobierno nacional, y otras que le sean solicitadas por los Poderes del Estado;</a:t>
            </a:r>
          </a:p>
          <a:p>
            <a:pPr marL="0" indent="0" algn="just">
              <a:buNone/>
            </a:pPr>
            <a:r>
              <a:rPr lang="es-ES" dirty="0"/>
              <a:t>l) Aprobar, modificar o sustituir el plan regional de desarrollo turístico;</a:t>
            </a:r>
            <a:endParaRPr lang="es-CL" dirty="0"/>
          </a:p>
        </p:txBody>
      </p:sp>
    </p:spTree>
    <p:extLst>
      <p:ext uri="{BB962C8B-B14F-4D97-AF65-F5344CB8AC3E}">
        <p14:creationId xmlns:p14="http://schemas.microsoft.com/office/powerpoint/2010/main" val="25168689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Consejo Regional: </a:t>
            </a:r>
            <a:br>
              <a:rPr lang="es-ES" dirty="0"/>
            </a:br>
            <a:r>
              <a:rPr lang="es-ES" dirty="0"/>
              <a:t>Funciones</a:t>
            </a:r>
            <a:br>
              <a:rPr lang="es-ES" dirty="0"/>
            </a:br>
            <a:r>
              <a:rPr lang="es-ES" sz="2800" dirty="0"/>
              <a:t>(artículo 36,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5032375"/>
          </a:xfrm>
        </p:spPr>
        <p:txBody>
          <a:bodyPr>
            <a:normAutofit fontScale="70000" lnSpcReduction="20000"/>
          </a:bodyPr>
          <a:lstStyle/>
          <a:p>
            <a:pPr marL="0" indent="0" algn="just">
              <a:buNone/>
            </a:pPr>
            <a:r>
              <a:rPr lang="es-ES" dirty="0"/>
              <a:t>m) Aprobar las propuestas de territorios como zonas rezagadas y su respectivo plan de desarrollo;</a:t>
            </a:r>
          </a:p>
          <a:p>
            <a:pPr marL="0" indent="0" algn="just">
              <a:buNone/>
            </a:pPr>
            <a:r>
              <a:rPr lang="es-ES" dirty="0"/>
              <a:t>n) Aprobar el anteproyecto regional de inversiones a que se refiere el artículo 71 de esta LOC;</a:t>
            </a:r>
          </a:p>
          <a:p>
            <a:pPr marL="0" indent="0" algn="just">
              <a:buNone/>
            </a:pPr>
            <a:r>
              <a:rPr lang="es-ES" dirty="0"/>
              <a:t>ñ) Conocer el programa público de inversiones para la región según lo dispuesto en el inciso final del artículo 73 de esta LOC, y de su ejecución en forma trimestral;</a:t>
            </a:r>
          </a:p>
          <a:p>
            <a:pPr marL="0" indent="0" algn="just">
              <a:buNone/>
            </a:pPr>
            <a:r>
              <a:rPr lang="es-ES" dirty="0"/>
              <a:t>o) Aprobar las solicitudes de transferencias de competencias que se realicen al Presidente de la República, así como las competencias que en definitiva se transfieran, conforme a lo dispuesto en el Párrafo 2º del Capítulo II del Título Segundo de la presente LOC;</a:t>
            </a:r>
          </a:p>
          <a:p>
            <a:pPr marL="0" indent="0" algn="just">
              <a:buNone/>
            </a:pPr>
            <a:r>
              <a:rPr lang="es-ES" dirty="0"/>
              <a:t>p) Aprobar la propuesta de proyecto de zonificación del borde costero de la región, así como las eventuales modificaciones a la zonificación vigente, en conformidad a lo dispuesto en el literal i) del artículo 17 de esta LOC, y</a:t>
            </a:r>
          </a:p>
          <a:p>
            <a:pPr marL="0" indent="0" algn="just">
              <a:buNone/>
            </a:pPr>
            <a:r>
              <a:rPr lang="es-ES" dirty="0"/>
              <a:t>q)  Ejercer las demás atribuciones necesarias para el ejercicio de las funciones que la ley le encomiende, así como aquellas atribuciones establecidas en virtud de la transferencia de competencias.</a:t>
            </a:r>
          </a:p>
          <a:p>
            <a:pPr marL="0" indent="0" algn="just">
              <a:buNone/>
            </a:pPr>
            <a:endParaRPr lang="es-ES" dirty="0"/>
          </a:p>
          <a:p>
            <a:pPr marL="0" indent="0" algn="just">
              <a:buNone/>
            </a:pPr>
            <a:r>
              <a:rPr lang="es-ES" dirty="0"/>
              <a:t>Las atribuciones a que se refieren los literales b), c), c bis), d), e), f), l), m), n) y p) serán ejercidas por el consejo regional sobre la base de la respectiva proposición que efectúe el gobernador regional.</a:t>
            </a:r>
            <a:endParaRPr lang="es-CL" dirty="0"/>
          </a:p>
        </p:txBody>
      </p:sp>
    </p:spTree>
    <p:extLst>
      <p:ext uri="{BB962C8B-B14F-4D97-AF65-F5344CB8AC3E}">
        <p14:creationId xmlns:p14="http://schemas.microsoft.com/office/powerpoint/2010/main" val="12690552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Consejo Regional: </a:t>
            </a:r>
            <a:br>
              <a:rPr lang="es-ES" dirty="0"/>
            </a:br>
            <a:r>
              <a:rPr lang="es-ES" dirty="0"/>
              <a:t>Funciones de fiscalización</a:t>
            </a:r>
            <a:br>
              <a:rPr lang="es-ES" dirty="0"/>
            </a:br>
            <a:r>
              <a:rPr lang="es-ES" sz="2800" dirty="0"/>
              <a:t>(artículo 36 bis y ter,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5302006"/>
          </a:xfrm>
        </p:spPr>
        <p:txBody>
          <a:bodyPr>
            <a:normAutofit fontScale="85000" lnSpcReduction="20000"/>
          </a:bodyPr>
          <a:lstStyle/>
          <a:p>
            <a:pPr marL="0" indent="0" algn="just">
              <a:buNone/>
            </a:pPr>
            <a:r>
              <a:rPr lang="es-ES" dirty="0"/>
              <a:t>Para efectos de lo dispuesto en la letra g) del artículo 35 de esta LOC el consejo regional podrá:</a:t>
            </a:r>
          </a:p>
          <a:p>
            <a:pPr marL="0" indent="0" algn="just">
              <a:buNone/>
            </a:pPr>
            <a:r>
              <a:rPr lang="es-ES" dirty="0"/>
              <a:t>a) Adoptar acuerdos o sugerir observaciones, con el voto conforme de un tercio de los consejeros regionales presentes, los que se transmitirán por escrito al gobernador regional, quien deberá dar respuesta fundada dentro de treinta días.</a:t>
            </a:r>
          </a:p>
          <a:p>
            <a:pPr marL="0" indent="0" algn="just">
              <a:buNone/>
            </a:pPr>
            <a:r>
              <a:rPr lang="es-ES" dirty="0"/>
              <a:t>b) Disponer la contratación de una auditoría externa que evalúe la ejecución presupuestaria y el estado de situación financiera del gobierno regional, facultad que sólo podrá ejercerse una vez al año.</a:t>
            </a:r>
          </a:p>
          <a:p>
            <a:pPr marL="0" indent="0" algn="just">
              <a:buNone/>
            </a:pPr>
            <a:r>
              <a:rPr lang="es-ES" dirty="0"/>
              <a:t>c) Encargar auditorías internas al jefe de la unidad de control en materias específicas.</a:t>
            </a:r>
          </a:p>
          <a:p>
            <a:pPr marL="0" indent="0" algn="just">
              <a:buNone/>
            </a:pPr>
            <a:r>
              <a:rPr lang="es-ES" dirty="0"/>
              <a:t>d) Solicitar que el gobernador regional dé cuenta en una sesión especial de alguna materia específica.</a:t>
            </a:r>
          </a:p>
          <a:p>
            <a:pPr marL="0" indent="0" algn="just">
              <a:buNone/>
            </a:pPr>
            <a:r>
              <a:rPr lang="es-ES" dirty="0"/>
              <a:t>Cualquier consejero regional podrá requerir del gobernador regional o delegado presidencial regional la información necesaria al efecto, quienes deberán contestar fundadamente dentro del plazo de treinta días.</a:t>
            </a:r>
            <a:endParaRPr lang="es-CL" dirty="0"/>
          </a:p>
        </p:txBody>
      </p:sp>
    </p:spTree>
    <p:extLst>
      <p:ext uri="{BB962C8B-B14F-4D97-AF65-F5344CB8AC3E}">
        <p14:creationId xmlns:p14="http://schemas.microsoft.com/office/powerpoint/2010/main" val="21056122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1A18063-97A3-7FC1-C219-1906FBD7AE72}"/>
              </a:ext>
            </a:extLst>
          </p:cNvPr>
          <p:cNvSpPr>
            <a:spLocks noGrp="1"/>
          </p:cNvSpPr>
          <p:nvPr>
            <p:ph type="title"/>
          </p:nvPr>
        </p:nvSpPr>
        <p:spPr/>
        <p:txBody>
          <a:bodyPr/>
          <a:lstStyle/>
          <a:p>
            <a:pPr algn="ctr"/>
            <a:r>
              <a:rPr lang="es-ES" dirty="0"/>
              <a:t>Delegados Presidenciales Regionales</a:t>
            </a:r>
            <a:endParaRPr lang="es-CL" dirty="0"/>
          </a:p>
        </p:txBody>
      </p:sp>
    </p:spTree>
    <p:extLst>
      <p:ext uri="{BB962C8B-B14F-4D97-AF65-F5344CB8AC3E}">
        <p14:creationId xmlns:p14="http://schemas.microsoft.com/office/powerpoint/2010/main" val="12074211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Delegado Presidencial Regional: </a:t>
            </a:r>
            <a:br>
              <a:rPr lang="es-ES" dirty="0"/>
            </a:br>
            <a:r>
              <a:rPr lang="es-ES" dirty="0"/>
              <a:t>Atribuciones</a:t>
            </a:r>
            <a:br>
              <a:rPr lang="es-ES" dirty="0"/>
            </a:br>
            <a:r>
              <a:rPr lang="es-ES" sz="2800" dirty="0"/>
              <a:t>(artículo 2,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77500" lnSpcReduction="20000"/>
          </a:bodyPr>
          <a:lstStyle/>
          <a:p>
            <a:pPr marL="0" indent="0" algn="just">
              <a:buNone/>
            </a:pPr>
            <a:r>
              <a:rPr lang="es-ES" dirty="0"/>
              <a:t>a) Dirigir las tareas de gobierno interior en la región, de conformidad con las orientaciones, órdenes e instrucciones que le imparta el Presidente de la República directamente o a través del Ministerio del Interior;</a:t>
            </a:r>
          </a:p>
          <a:p>
            <a:pPr marL="0" indent="0" algn="just">
              <a:buNone/>
            </a:pPr>
            <a:r>
              <a:rPr lang="es-ES" dirty="0"/>
              <a:t>b) Velar porque en el territorio de su jurisdicción se respete la tranquilidad, orden público y resguardo de las personas y bienes;</a:t>
            </a:r>
          </a:p>
          <a:p>
            <a:pPr marL="0" indent="0" algn="just">
              <a:buNone/>
            </a:pPr>
            <a:r>
              <a:rPr lang="es-ES" dirty="0"/>
              <a:t>c) Requerir el auxilio de la fuerza pública en el territorio de su jurisdicción, en conformidad a la ley;</a:t>
            </a:r>
          </a:p>
          <a:p>
            <a:pPr marL="0" indent="0" algn="just">
              <a:buNone/>
            </a:pPr>
            <a:r>
              <a:rPr lang="es-ES" dirty="0"/>
              <a:t>d) Mantener permanentemente informado al Presidente de la República sobre el cumplimiento de las funciones del gobierno interior en la región, como asimismo sobre el desempeño de los delegados presidenciales provinciales y demás jefes regionales de los organismos públicos que funcionen en ella;</a:t>
            </a:r>
          </a:p>
          <a:p>
            <a:pPr marL="0" indent="0" algn="just">
              <a:buNone/>
            </a:pPr>
            <a:r>
              <a:rPr lang="es-ES" dirty="0"/>
              <a:t>e) Dar cuenta, en forma reservada, al Presidente de la República, para efectos de lo dispuesto en el N° 15 del artículo 32 de la Constitución Política de la República, de las faltas que notare en la conducta ministerial de los jueces y demás empleados del Poder Judicial;</a:t>
            </a:r>
            <a:endParaRPr lang="es-CL" dirty="0"/>
          </a:p>
        </p:txBody>
      </p:sp>
    </p:spTree>
    <p:extLst>
      <p:ext uri="{BB962C8B-B14F-4D97-AF65-F5344CB8AC3E}">
        <p14:creationId xmlns:p14="http://schemas.microsoft.com/office/powerpoint/2010/main" val="17801120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Delegado Presidencial Regional: </a:t>
            </a:r>
            <a:br>
              <a:rPr lang="es-ES" dirty="0"/>
            </a:br>
            <a:r>
              <a:rPr lang="es-ES" dirty="0"/>
              <a:t>Atribuciones</a:t>
            </a:r>
            <a:br>
              <a:rPr lang="es-ES" dirty="0"/>
            </a:br>
            <a:r>
              <a:rPr lang="es-ES" sz="2800" dirty="0"/>
              <a:t>(artículo 2,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77500" lnSpcReduction="20000"/>
          </a:bodyPr>
          <a:lstStyle/>
          <a:p>
            <a:pPr marL="0" indent="0" algn="just">
              <a:buNone/>
            </a:pPr>
            <a:r>
              <a:rPr lang="es-ES" dirty="0"/>
              <a:t>f) Conocer y resolver los recursos administrativos que se entablen en contra de las resoluciones adoptadas por los delegados presidenciales provinciales en materias de su competencia;</a:t>
            </a:r>
          </a:p>
          <a:p>
            <a:pPr marL="0" indent="0" algn="just">
              <a:buNone/>
            </a:pPr>
            <a:r>
              <a:rPr lang="es-ES" dirty="0"/>
              <a:t>g) Aplicar administrativamente las disposiciones de la Ley de Extranjería, pudiendo disponer la expulsión de los extranjeros del territorio nacional, en los casos y con arreglo a las formas previstas en ella;</a:t>
            </a:r>
          </a:p>
          <a:p>
            <a:pPr marL="0" indent="0" algn="just">
              <a:buNone/>
            </a:pPr>
            <a:r>
              <a:rPr lang="es-ES" dirty="0"/>
              <a:t>h) Efectuar denuncias o presentar requerimientos a los tribunales de justicia, conforme a las disposiciones legales pertinentes;</a:t>
            </a:r>
          </a:p>
          <a:p>
            <a:pPr marL="0" indent="0" algn="just">
              <a:buNone/>
            </a:pPr>
            <a:r>
              <a:rPr lang="es-ES" dirty="0"/>
              <a:t>i) Representar extrajudicialmente al Estado en la región para la realización de los actos y la celebración de los contratos que queden comprendidos en la esfera de su competencia;</a:t>
            </a:r>
          </a:p>
          <a:p>
            <a:pPr marL="0" indent="0" algn="just">
              <a:buNone/>
            </a:pPr>
            <a:r>
              <a:rPr lang="es-ES" dirty="0"/>
              <a:t>j) Ejercer la coordinación, fiscalización o supervigilancia de los servicios públicos creados por ley para el cumplimiento de la función administrativa, que operen en la región, y que dependan o se relacionen con el Presidente de la República a través de un Ministerio;</a:t>
            </a:r>
            <a:endParaRPr lang="es-CL" dirty="0"/>
          </a:p>
        </p:txBody>
      </p:sp>
    </p:spTree>
    <p:extLst>
      <p:ext uri="{BB962C8B-B14F-4D97-AF65-F5344CB8AC3E}">
        <p14:creationId xmlns:p14="http://schemas.microsoft.com/office/powerpoint/2010/main" val="21398815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Delegado Presidencial Regional: </a:t>
            </a:r>
            <a:br>
              <a:rPr lang="es-ES" dirty="0"/>
            </a:br>
            <a:r>
              <a:rPr lang="es-ES" dirty="0"/>
              <a:t>Atribuciones</a:t>
            </a:r>
            <a:br>
              <a:rPr lang="es-ES" dirty="0"/>
            </a:br>
            <a:r>
              <a:rPr lang="es-ES" sz="2800" dirty="0"/>
              <a:t>(artículo 2,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85000" lnSpcReduction="20000"/>
          </a:bodyPr>
          <a:lstStyle/>
          <a:p>
            <a:pPr marL="0" indent="0" algn="just">
              <a:buNone/>
            </a:pPr>
            <a:r>
              <a:rPr lang="es-ES" dirty="0"/>
              <a:t>k) Proponer al Presidente de la República una terna para la designación de los secretarios regionales ministeriales;</a:t>
            </a:r>
          </a:p>
          <a:p>
            <a:pPr marL="0" indent="0" algn="just">
              <a:buNone/>
            </a:pPr>
            <a:r>
              <a:rPr lang="es-ES" dirty="0"/>
              <a:t>l) Proponer al Presidente de la República, en forma reservada, con información al ministro del ramo, la remoción de los secretarios regionales ministeriales. En la misma forma, podrá proponer al ministro respectivo o jefe superior del servicio, en su caso, la remoción de los jefes regionales de los organismos públicos que funcionen en la región, que no dependan o se relacionen con el gobierno regional.</a:t>
            </a:r>
          </a:p>
          <a:p>
            <a:pPr marL="0" indent="0" algn="just">
              <a:buNone/>
            </a:pPr>
            <a:r>
              <a:rPr lang="es-ES" dirty="0"/>
              <a:t>Asimismo, el ministro del ramo o el jefe superior del servicio correspondiente informará al delegado presidencial regional antes de proponer al Presidente de la República la remoción de dichos funcionarios;</a:t>
            </a:r>
          </a:p>
          <a:p>
            <a:pPr marL="0" indent="0" algn="just">
              <a:buNone/>
            </a:pPr>
            <a:r>
              <a:rPr lang="es-ES" dirty="0"/>
              <a:t>m) Hacer presente a la autoridad administrativa competente del nivel central, en coordinación y en conjunto con el gobernador regional y con la debida oportunidad, las necesidades de la región;</a:t>
            </a:r>
            <a:endParaRPr lang="es-CL" dirty="0"/>
          </a:p>
        </p:txBody>
      </p:sp>
    </p:spTree>
    <p:extLst>
      <p:ext uri="{BB962C8B-B14F-4D97-AF65-F5344CB8AC3E}">
        <p14:creationId xmlns:p14="http://schemas.microsoft.com/office/powerpoint/2010/main" val="8514291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Delegado Presidencial Regional: </a:t>
            </a:r>
            <a:br>
              <a:rPr lang="es-ES" dirty="0"/>
            </a:br>
            <a:r>
              <a:rPr lang="es-ES" dirty="0"/>
              <a:t>Atribuciones</a:t>
            </a:r>
            <a:br>
              <a:rPr lang="es-ES" dirty="0"/>
            </a:br>
            <a:r>
              <a:rPr lang="es-ES" sz="2800" dirty="0"/>
              <a:t>(artículo 2,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a:xfrm>
            <a:off x="838200" y="1825625"/>
            <a:ext cx="10515600" cy="4667250"/>
          </a:xfrm>
        </p:spPr>
        <p:txBody>
          <a:bodyPr>
            <a:normAutofit fontScale="77500" lnSpcReduction="20000"/>
          </a:bodyPr>
          <a:lstStyle/>
          <a:p>
            <a:pPr marL="0" indent="0" algn="just">
              <a:buNone/>
            </a:pPr>
            <a:r>
              <a:rPr lang="es-ES" dirty="0"/>
              <a:t>n) Adoptar las medidas necesarias para la adecuada administración de los complejos fronterizos establecidos o que se establezcan en la región, en coordinación con los servicios nacionales respectivos;</a:t>
            </a:r>
          </a:p>
          <a:p>
            <a:pPr marL="0" indent="0" algn="just">
              <a:buNone/>
            </a:pPr>
            <a:r>
              <a:rPr lang="es-ES" dirty="0"/>
              <a:t>ñ) Adoptar todas las medidas necesarias para prevenir y enfrentar situaciones de emergencia o catástrofe;</a:t>
            </a:r>
          </a:p>
          <a:p>
            <a:pPr marL="0" indent="0" algn="just">
              <a:buNone/>
            </a:pPr>
            <a:r>
              <a:rPr lang="es-ES" dirty="0"/>
              <a:t>o) Dictar las resoluciones e instrucciones que estime necesarias para el ejercicio de sus atribuciones, y</a:t>
            </a:r>
          </a:p>
          <a:p>
            <a:pPr marL="0" indent="0" algn="just">
              <a:buNone/>
            </a:pPr>
            <a:r>
              <a:rPr lang="es-ES" dirty="0"/>
              <a:t>p) Cumplir las demás funciones que le asignen las leyes y las atribuciones que el Presidente de la República le delegue, incluida la de otorgar personalidad jurídica a las corporaciones y fundaciones que se propongan desarrollar actividades en el ámbito de la región , ejerciendo al efecto las facultades que señalan los artículos 546, 548, 561 y 562 del Código Civil.</a:t>
            </a:r>
          </a:p>
          <a:p>
            <a:pPr marL="0" indent="0" algn="just">
              <a:buNone/>
            </a:pPr>
            <a:endParaRPr lang="es-ES" dirty="0"/>
          </a:p>
          <a:p>
            <a:pPr marL="0" indent="0" algn="just">
              <a:buNone/>
            </a:pPr>
            <a:r>
              <a:rPr lang="es-ES" dirty="0"/>
              <a:t>El delegado presidencial regional podrá delegar en los delegados presidenciales provinciales determinadas atribuciones, no pudiendo ejercer la competencia delegada sin revocar previamente la delegación.</a:t>
            </a:r>
            <a:endParaRPr lang="es-CL" dirty="0"/>
          </a:p>
        </p:txBody>
      </p:sp>
    </p:spTree>
    <p:extLst>
      <p:ext uri="{BB962C8B-B14F-4D97-AF65-F5344CB8AC3E}">
        <p14:creationId xmlns:p14="http://schemas.microsoft.com/office/powerpoint/2010/main" val="4918774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1A18063-97A3-7FC1-C219-1906FBD7AE72}"/>
              </a:ext>
            </a:extLst>
          </p:cNvPr>
          <p:cNvSpPr>
            <a:spLocks noGrp="1"/>
          </p:cNvSpPr>
          <p:nvPr>
            <p:ph type="title"/>
          </p:nvPr>
        </p:nvSpPr>
        <p:spPr/>
        <p:txBody>
          <a:bodyPr/>
          <a:lstStyle/>
          <a:p>
            <a:pPr algn="ctr"/>
            <a:r>
              <a:rPr lang="es-ES" dirty="0"/>
              <a:t>Delegados Presidenciales Provinciales</a:t>
            </a:r>
            <a:endParaRPr lang="es-CL" dirty="0"/>
          </a:p>
        </p:txBody>
      </p:sp>
    </p:spTree>
    <p:extLst>
      <p:ext uri="{BB962C8B-B14F-4D97-AF65-F5344CB8AC3E}">
        <p14:creationId xmlns:p14="http://schemas.microsoft.com/office/powerpoint/2010/main" val="8021163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Delegado Presidencial Provincial: </a:t>
            </a:r>
            <a:br>
              <a:rPr lang="es-ES" dirty="0"/>
            </a:br>
            <a:r>
              <a:rPr lang="es-ES" dirty="0"/>
              <a:t>Atribuciones</a:t>
            </a:r>
            <a:br>
              <a:rPr lang="es-ES" dirty="0"/>
            </a:br>
            <a:r>
              <a:rPr lang="es-ES" sz="2800" dirty="0"/>
              <a:t>(artículo 4,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92500" lnSpcReduction="10000"/>
          </a:bodyPr>
          <a:lstStyle/>
          <a:p>
            <a:pPr marL="0" indent="0" algn="just">
              <a:buNone/>
            </a:pPr>
            <a:r>
              <a:rPr lang="es-ES" dirty="0"/>
              <a:t>a) Ejercer las tareas de gobierno interior, especialmente las destinadas a mantener en la provincia el orden público y la seguridad de sus habitantes y bienes;</a:t>
            </a:r>
          </a:p>
          <a:p>
            <a:pPr marL="0" indent="0" algn="just">
              <a:buNone/>
            </a:pPr>
            <a:r>
              <a:rPr lang="es-ES" dirty="0"/>
              <a:t>b) Aplicar en la provincia las disposiciones legales sobre extranjería;</a:t>
            </a:r>
          </a:p>
          <a:p>
            <a:pPr marL="0" indent="0" algn="just">
              <a:buNone/>
            </a:pPr>
            <a:r>
              <a:rPr lang="es-ES" dirty="0"/>
              <a:t>c) Autorizar reuniones en plazas, calles y demás lugares de uso público, en conformidad con las normas vigentes.</a:t>
            </a:r>
          </a:p>
          <a:p>
            <a:pPr marL="0" indent="0" algn="just">
              <a:buNone/>
            </a:pPr>
            <a:r>
              <a:rPr lang="es-ES" dirty="0"/>
              <a:t>Estas autorizaciones deberán ser comunicadas a Carabineros de Chile;</a:t>
            </a:r>
          </a:p>
          <a:p>
            <a:pPr marL="0" indent="0" algn="just">
              <a:buNone/>
            </a:pPr>
            <a:r>
              <a:rPr lang="es-ES" dirty="0"/>
              <a:t>d) Requerir el auxilio de la fuerza pública en el territorio de su jurisdicción, en conformidad a la ley;</a:t>
            </a:r>
          </a:p>
          <a:p>
            <a:pPr marL="0" indent="0" algn="just">
              <a:buNone/>
            </a:pPr>
            <a:r>
              <a:rPr lang="es-ES" dirty="0"/>
              <a:t>e) Adoptar todas las medidas necesarias para prevenir y enfrentar situaciones de emergencia o catástrofe;</a:t>
            </a:r>
          </a:p>
        </p:txBody>
      </p:sp>
    </p:spTree>
    <p:extLst>
      <p:ext uri="{BB962C8B-B14F-4D97-AF65-F5344CB8AC3E}">
        <p14:creationId xmlns:p14="http://schemas.microsoft.com/office/powerpoint/2010/main" val="3231359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y Administración Regional: </a:t>
            </a:r>
            <a:br>
              <a:rPr lang="es-ES" dirty="0"/>
            </a:br>
            <a:r>
              <a:rPr lang="es-ES" dirty="0"/>
              <a:t>Presupuesto</a:t>
            </a:r>
            <a:br>
              <a:rPr lang="es-ES" dirty="0"/>
            </a:br>
            <a:r>
              <a:rPr lang="es-ES" sz="2800" dirty="0"/>
              <a:t>(artículo 115, CPR)</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92500" lnSpcReduction="10000"/>
          </a:bodyPr>
          <a:lstStyle/>
          <a:p>
            <a:pPr algn="just"/>
            <a:r>
              <a:rPr lang="es-ES" dirty="0"/>
              <a:t>Sin perjuicio de los recursos que para su funcionamiento se asignen a los gobiernos regionales en la Ley de Presupuestos de la Nación y de aquellos que provengan de lo dispuesto en el N° 20 del artículo 19 de la CPR, dicha ley contemplará una proporción del total de los gastos de inversión pública que determine, con la denominación de fondo nacional de desarrollo regional.</a:t>
            </a:r>
          </a:p>
          <a:p>
            <a:pPr algn="just"/>
            <a:r>
              <a:rPr lang="es-ES" dirty="0"/>
              <a:t>La Ley de Presupuestos de la Nación contemplará, asimismo, gastos correspondientes a inversiones sectoriales de asignación regional cuya distribución entre regiones responderá a criterios de equidad y eficiencia, tomando en consideración los programas nacionales de inversión correspondientes. La asignación de tales gastos al interior de cada región corresponderá al gobierno regional.</a:t>
            </a:r>
            <a:endParaRPr lang="es-CL" dirty="0"/>
          </a:p>
        </p:txBody>
      </p:sp>
    </p:spTree>
    <p:extLst>
      <p:ext uri="{BB962C8B-B14F-4D97-AF65-F5344CB8AC3E}">
        <p14:creationId xmlns:p14="http://schemas.microsoft.com/office/powerpoint/2010/main" val="21910413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Delegado Presidencial Provincial: </a:t>
            </a:r>
            <a:br>
              <a:rPr lang="es-ES" dirty="0"/>
            </a:br>
            <a:r>
              <a:rPr lang="es-ES" dirty="0"/>
              <a:t>Atribuciones</a:t>
            </a:r>
            <a:br>
              <a:rPr lang="es-ES" dirty="0"/>
            </a:br>
            <a:r>
              <a:rPr lang="es-ES" sz="2800" dirty="0"/>
              <a:t>(artículo 4,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85000" lnSpcReduction="10000"/>
          </a:bodyPr>
          <a:lstStyle/>
          <a:p>
            <a:pPr marL="0" indent="0" algn="just">
              <a:buNone/>
            </a:pPr>
            <a:r>
              <a:rPr lang="es-ES" dirty="0"/>
              <a:t>f)  Velar por el buen uso de la Bandera Nacional establecido en la ley sobre uso o izamiento de la Bandera Nacional y en su reglamento, y permitir el uso de pabellones extranjeros en los casos que autorice la ley;</a:t>
            </a:r>
          </a:p>
          <a:p>
            <a:pPr marL="0" indent="0" algn="just">
              <a:buNone/>
            </a:pPr>
            <a:r>
              <a:rPr lang="es-ES" dirty="0"/>
              <a:t>g) Autorizar la circulación de los vehículos de los servicios públicos creados por ley fuera de los días y horas de trabajo, para el cumplimiento de la función administrativa, así como la excepción de uso de disco fiscal, en conformidad con las normas vigentes;</a:t>
            </a:r>
          </a:p>
          <a:p>
            <a:pPr marL="0" indent="0" algn="just">
              <a:buNone/>
            </a:pPr>
            <a:r>
              <a:rPr lang="es-ES" dirty="0"/>
              <a:t>h) Ejercer la vigilancia de los bienes del Estado, especialmente de los nacionales de uso público.</a:t>
            </a:r>
          </a:p>
          <a:p>
            <a:pPr marL="0" indent="0" algn="just">
              <a:buNone/>
            </a:pPr>
            <a:r>
              <a:rPr lang="es-ES" dirty="0"/>
              <a:t>En uso de esta facultad, el delegado presidencial provincial velará por el respeto al uso a que están destinados, impedirá su ocupación ilegal o todo empleo ilegítimo que entrabe su uso común y exigirá administrativamente su restitución cuando proceda;</a:t>
            </a:r>
          </a:p>
        </p:txBody>
      </p:sp>
    </p:spTree>
    <p:extLst>
      <p:ext uri="{BB962C8B-B14F-4D97-AF65-F5344CB8AC3E}">
        <p14:creationId xmlns:p14="http://schemas.microsoft.com/office/powerpoint/2010/main" val="6563856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Delegado Presidencial Provincial: </a:t>
            </a:r>
            <a:br>
              <a:rPr lang="es-ES" dirty="0"/>
            </a:br>
            <a:r>
              <a:rPr lang="es-ES" dirty="0"/>
              <a:t>Atribuciones</a:t>
            </a:r>
            <a:br>
              <a:rPr lang="es-ES" dirty="0"/>
            </a:br>
            <a:r>
              <a:rPr lang="es-ES" sz="2800" dirty="0"/>
              <a:t>(artículo 4, LOC Gobierno y Administración Regional)</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92500" lnSpcReduction="20000"/>
          </a:bodyPr>
          <a:lstStyle/>
          <a:p>
            <a:pPr marL="0" indent="0" algn="just">
              <a:buNone/>
            </a:pPr>
            <a:r>
              <a:rPr lang="es-ES" dirty="0"/>
              <a:t>i)  Dictar las resoluciones e instrucciones que estime necesarias para el ejercicio de sus atribuciones propias o delegadas;</a:t>
            </a:r>
          </a:p>
          <a:p>
            <a:pPr marL="0" indent="0" algn="just">
              <a:buNone/>
            </a:pPr>
            <a:r>
              <a:rPr lang="es-ES" dirty="0"/>
              <a:t>j)  Supervisar los programas y proyectos de desarrollo que los servicios públicos creados por ley efectúen en la provincia, que no dependan o se relacionen con el gobierno regional;</a:t>
            </a:r>
          </a:p>
          <a:p>
            <a:pPr marL="0" indent="0" algn="just">
              <a:buNone/>
            </a:pPr>
            <a:r>
              <a:rPr lang="es-ES" dirty="0"/>
              <a:t>k) Disponer las medidas de coordinación necesarias para el desarrollo provincial;</a:t>
            </a:r>
          </a:p>
          <a:p>
            <a:pPr marL="0" indent="0" algn="just">
              <a:buNone/>
            </a:pPr>
            <a:r>
              <a:rPr lang="es-ES" dirty="0"/>
              <a:t> l) Hacer presente al delegado presidencial regional o a los respectivos secretarios regionales ministeriales, con la debida oportunidad, las necesidades que observare en su territorio jurisdiccional, y</a:t>
            </a:r>
          </a:p>
          <a:p>
            <a:pPr marL="0" indent="0" algn="just">
              <a:buNone/>
            </a:pPr>
            <a:r>
              <a:rPr lang="es-ES" dirty="0"/>
              <a:t>m) Cumplir las demás funciones y ejercer las atribuciones que las leyes y reglamentos le asignen.</a:t>
            </a:r>
          </a:p>
        </p:txBody>
      </p:sp>
    </p:spTree>
    <p:extLst>
      <p:ext uri="{BB962C8B-B14F-4D97-AF65-F5344CB8AC3E}">
        <p14:creationId xmlns:p14="http://schemas.microsoft.com/office/powerpoint/2010/main" val="2364579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y Administración Regional: </a:t>
            </a:r>
            <a:br>
              <a:rPr lang="es-ES" dirty="0"/>
            </a:br>
            <a:r>
              <a:rPr lang="es-ES" dirty="0"/>
              <a:t>Convenio y asociación</a:t>
            </a:r>
            <a:br>
              <a:rPr lang="es-ES" dirty="0"/>
            </a:br>
            <a:r>
              <a:rPr lang="es-ES" sz="2800" dirty="0"/>
              <a:t>(artículo 115, CPR)</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92500" lnSpcReduction="10000"/>
          </a:bodyPr>
          <a:lstStyle/>
          <a:p>
            <a:pPr algn="just"/>
            <a:r>
              <a:rPr lang="es-ES" dirty="0"/>
              <a:t>A iniciativa de los gobiernos regionales o de uno o más ministerios podrán celebrarse convenios anuales o plurianuales de programación de inversión pública entre gobiernos regionales, entre éstos y uno o más ministerios o entre gobiernos regionales y municipalidades, cuyo cumplimiento será obligatorio. La ley orgánica constitucional respectiva establecerá las normas generales que regularán la suscripción, ejecución y exigibilidad de los referidos convenios.</a:t>
            </a:r>
          </a:p>
          <a:p>
            <a:pPr algn="just"/>
            <a:r>
              <a:rPr lang="es-ES" dirty="0"/>
              <a:t>La ley podrá autorizar a los gobiernos regionales y a las empresas públicas para asociarse con personas naturales o jurídicas a fin de propiciar actividades e iniciativas sin fines de lucro que contribuyan al desarrollo regional. Las entidades que al efecto se constituyan se regularán por las normas comunes aplicables a los particulares.</a:t>
            </a:r>
            <a:endParaRPr lang="es-CL" dirty="0"/>
          </a:p>
        </p:txBody>
      </p:sp>
    </p:spTree>
    <p:extLst>
      <p:ext uri="{BB962C8B-B14F-4D97-AF65-F5344CB8AC3E}">
        <p14:creationId xmlns:p14="http://schemas.microsoft.com/office/powerpoint/2010/main" val="119357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y Administración Regional: </a:t>
            </a:r>
            <a:br>
              <a:rPr lang="es-ES" dirty="0"/>
            </a:br>
            <a:r>
              <a:rPr lang="es-ES" dirty="0"/>
              <a:t>Delegado Presidencial Regional</a:t>
            </a:r>
            <a:br>
              <a:rPr lang="es-ES" dirty="0"/>
            </a:br>
            <a:r>
              <a:rPr lang="es-ES" sz="2800" dirty="0"/>
              <a:t>(artículo 115 bis, CPR)</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92500" lnSpcReduction="20000"/>
          </a:bodyPr>
          <a:lstStyle/>
          <a:p>
            <a:pPr algn="just"/>
            <a:r>
              <a:rPr lang="es-ES" dirty="0"/>
              <a:t> En cada región existirá una delegación presidencial regional, a cargo de un delegado presidencial regional, el que ejercerá las funciones y atribuciones del Presidente de la República en la región, en conformidad a la ley. El delegado presidencial regional será el representante natural e inmediato, en el territorio de su jurisdicción, del Presidente de la República y será nombrado y removido libremente por él. El delegado presidencial regional ejercerá sus funciones con arreglo a las leyes y a las órdenes e instrucciones del Presidente de la República.</a:t>
            </a:r>
          </a:p>
          <a:p>
            <a:pPr algn="just"/>
            <a:r>
              <a:rPr lang="es-ES" dirty="0"/>
              <a:t>Al delegado presidencial regional le corresponderá la coordinación, supervigilancia o fiscalización de los servicios públicos creados por ley para el cumplimiento de las funciones administrativas que operen en la región que dependan o se relacionen con el Presidente de la República a través de un Ministerio.</a:t>
            </a:r>
            <a:endParaRPr lang="es-CL" dirty="0"/>
          </a:p>
        </p:txBody>
      </p:sp>
    </p:spTree>
    <p:extLst>
      <p:ext uri="{BB962C8B-B14F-4D97-AF65-F5344CB8AC3E}">
        <p14:creationId xmlns:p14="http://schemas.microsoft.com/office/powerpoint/2010/main" val="1162803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F5F368-BF45-3C67-CFB0-F8E5D7EFE768}"/>
              </a:ext>
            </a:extLst>
          </p:cNvPr>
          <p:cNvSpPr>
            <a:spLocks noGrp="1"/>
          </p:cNvSpPr>
          <p:nvPr>
            <p:ph type="title"/>
          </p:nvPr>
        </p:nvSpPr>
        <p:spPr/>
        <p:txBody>
          <a:bodyPr>
            <a:normAutofit fontScale="90000"/>
          </a:bodyPr>
          <a:lstStyle/>
          <a:p>
            <a:pPr algn="ctr"/>
            <a:r>
              <a:rPr lang="es-ES" dirty="0"/>
              <a:t>Gobierno y Administración Provincial:</a:t>
            </a:r>
            <a:br>
              <a:rPr lang="es-ES" dirty="0"/>
            </a:br>
            <a:r>
              <a:rPr lang="es-ES" dirty="0"/>
              <a:t>Delegado Presidencial Provincial</a:t>
            </a:r>
            <a:br>
              <a:rPr lang="es-ES" dirty="0"/>
            </a:br>
            <a:r>
              <a:rPr lang="es-ES" sz="2800" dirty="0"/>
              <a:t>(artículo 116, CPR)</a:t>
            </a:r>
            <a:endParaRPr lang="es-CL" dirty="0"/>
          </a:p>
        </p:txBody>
      </p:sp>
      <p:sp>
        <p:nvSpPr>
          <p:cNvPr id="3" name="Marcador de contenido 2">
            <a:extLst>
              <a:ext uri="{FF2B5EF4-FFF2-40B4-BE49-F238E27FC236}">
                <a16:creationId xmlns:a16="http://schemas.microsoft.com/office/drawing/2014/main" id="{EDF49926-97F9-06B1-53C7-33C6DB0E8CC7}"/>
              </a:ext>
            </a:extLst>
          </p:cNvPr>
          <p:cNvSpPr>
            <a:spLocks noGrp="1"/>
          </p:cNvSpPr>
          <p:nvPr>
            <p:ph idx="1"/>
          </p:nvPr>
        </p:nvSpPr>
        <p:spPr/>
        <p:txBody>
          <a:bodyPr>
            <a:normAutofit fontScale="85000" lnSpcReduction="20000"/>
          </a:bodyPr>
          <a:lstStyle/>
          <a:p>
            <a:pPr algn="just"/>
            <a:r>
              <a:rPr lang="es-ES" dirty="0"/>
              <a:t>En cada provincia existirá una delegación presidencial provincial, que será un órgano territorialmente desconcentrado del delegado presidencial regional, y estará a cargo de un delegado presidencial provincial, quien será nombrado y removido libremente por el Presidente de la República. En la provincia asiento de la capital regional, el delegado presidencial regional ejercerá las funciones y atribuciones del delegado presidencial provincial. Al delegado presidencial regional le corresponderá la coordinación, supervigilancia o fiscalización de los servicios públicos creados por ley para el cumplimiento de las funciones administrativas que operen en la región que dependan o se relacionen con el Presidente de la República a través de un Ministerio.</a:t>
            </a:r>
          </a:p>
          <a:p>
            <a:pPr algn="just"/>
            <a:r>
              <a:rPr lang="es-ES" dirty="0"/>
              <a:t>Corresponde al delegado presidencial provincial ejercer, de acuerdo a las instrucciones del delegado presidencial regional, la supervigilancia de los servicios públicos existentes en la provincia. La ley determinará las atribuciones que podrá delegarle el delegado presidencial regional y las demás que le corresponden. </a:t>
            </a:r>
            <a:endParaRPr lang="es-CL" dirty="0"/>
          </a:p>
        </p:txBody>
      </p:sp>
    </p:spTree>
    <p:extLst>
      <p:ext uri="{BB962C8B-B14F-4D97-AF65-F5344CB8AC3E}">
        <p14:creationId xmlns:p14="http://schemas.microsoft.com/office/powerpoint/2010/main" val="4420983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253</TotalTime>
  <Words>9373</Words>
  <Application>Microsoft Office PowerPoint</Application>
  <PresentationFormat>Panorámica</PresentationFormat>
  <Paragraphs>298</Paragraphs>
  <Slides>61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61</vt:i4>
      </vt:variant>
    </vt:vector>
  </HeadingPairs>
  <TitlesOfParts>
    <vt:vector size="65" baseType="lpstr">
      <vt:lpstr>Aptos</vt:lpstr>
      <vt:lpstr>Aptos Display</vt:lpstr>
      <vt:lpstr>Arial</vt:lpstr>
      <vt:lpstr>Tema de Office</vt:lpstr>
      <vt:lpstr>Atribuciones de las autoridades regionales</vt:lpstr>
      <vt:lpstr>CONSTITUCIÓN POLÍTICA DE LA REPÚBLICA DE CHILE</vt:lpstr>
      <vt:lpstr>Gobierno y Administración Regional:  gobierno regional y gobernador regional (artículo 111, CPR)</vt:lpstr>
      <vt:lpstr>Gobierno y Administración Regional:  Consejo Regional (artículo 113, CPR)</vt:lpstr>
      <vt:lpstr>Gobierno y Administración Regional:  Traspaso de competencias (artículo 114, CPR)</vt:lpstr>
      <vt:lpstr>Gobierno y Administración Regional:  Presupuesto (artículo 115, CPR)</vt:lpstr>
      <vt:lpstr>Gobierno y Administración Regional:  Convenio y asociación (artículo 115, CPR)</vt:lpstr>
      <vt:lpstr>Gobierno y Administración Regional:  Delegado Presidencial Regional (artículo 115 bis, CPR)</vt:lpstr>
      <vt:lpstr>Gobierno y Administración Provincial: Delegado Presidencial Provincial (artículo 116, CPR)</vt:lpstr>
      <vt:lpstr>Sobre competencias y discrepancias (artículo 126, CPR)</vt:lpstr>
      <vt:lpstr>DFL 1. FIJA EL TEXTO REFUNDIDO, COORDINADO, SISTEMATIZADO Y ACTUALIZADO DE LA LEY N° 19.175, ORGANICA CONSTITUCIONAL SOBRE GOBIERNO Y ADMINISTRACION REGIONAL</vt:lpstr>
      <vt:lpstr>Presentación de PowerPoint</vt:lpstr>
      <vt:lpstr>Gobierno Regional</vt:lpstr>
      <vt:lpstr>Gobierno Regional:  Funciones generales (artículo 16, LOC Gobierno y Administración Regional)</vt:lpstr>
      <vt:lpstr>Gobierno Regional:  Funciones generales (artículo 16, LOC Gobierno y Administración Regional)</vt:lpstr>
      <vt:lpstr>Gobierno Regional:  Funciones generales (artículo 16, LOC Gobierno y Administración Regional)</vt:lpstr>
      <vt:lpstr>Gobierno Regional:  Funciones en ordenamiento territorial (artículo 17, LOC Gobierno y Administración Regional)</vt:lpstr>
      <vt:lpstr>Gobierno Regional:  Funciones en ordenamiento territorial (artículo 17, LOC Gobierno y Administración Regional)</vt:lpstr>
      <vt:lpstr>Gobierno Regional:  Funciones en fomento de actividades productivas (artículo 18, LOC Gobierno y Administración Regional)</vt:lpstr>
      <vt:lpstr>Gobierno Regional:  Funciones en fomento de actividades productivas (artículo 18, LOC Gobierno y Administración Regional)</vt:lpstr>
      <vt:lpstr>Gobierno Regional:  Funciones en desarrollo social y cultural (artículo 19, LOC Gobierno y Administración Regional)</vt:lpstr>
      <vt:lpstr>Gobierno Regional:  Funciones en desarrollo social y cultural (artículo 19, LOC Gobierno y Administración Regional)</vt:lpstr>
      <vt:lpstr>Gobierno Regional:  Atribuciones (artículo 20, LOC Gobierno y Administración Regional)</vt:lpstr>
      <vt:lpstr>Gobierno Regional:  Atribuciones (artículo 20, LOC Gobierno y Administración Regional)</vt:lpstr>
      <vt:lpstr>Gobierno Regional:  Atribuciones (artículo 20, LOC Gobierno y Administración Regional)</vt:lpstr>
      <vt:lpstr>Gobierno Regional:  Sobre el ejercicio de las funciones  (artículo 20 bis, LOC Gobierno y Administración Regional)</vt:lpstr>
      <vt:lpstr>Gobierno Regional:  Traspaso de competencias (artículo 21 bis y siguientes, LOC Gobierno y Administración Regional)</vt:lpstr>
      <vt:lpstr>Gobierno Regional:  Traspaso de competencias (artículo 21 bis y siguientes, LOC Gobierno y Administración Regional)</vt:lpstr>
      <vt:lpstr>Gobierno Regional:  Presupuesto (artículos 72 y 73, LOC Gobierno y Administración Regional)</vt:lpstr>
      <vt:lpstr>Gobierno Regional:  Presupuesto (artículo 74, LOC Gobierno y Administración Regional)</vt:lpstr>
      <vt:lpstr>Gobierno Regional:  Presupuesto (artículos 75 ,76 y 77, LOC Gobierno y Administración Regional)</vt:lpstr>
      <vt:lpstr>Gobierno Regional:  Presupuesto (artículo 78, LOC Gobierno y Administración Regional)</vt:lpstr>
      <vt:lpstr>Gobierno Regional:  Presupuesto (artículo 81, LOC Gobierno y Administración Regional)</vt:lpstr>
      <vt:lpstr>Gobernador Regional:  Presupuesto (artículo 81 bis, LOC Gobierno y Administración Regional)</vt:lpstr>
      <vt:lpstr>Gobierno Regional:  Asociativismo (artículos 100 y 101, LOC Gobierno y Administración Regional)</vt:lpstr>
      <vt:lpstr>Gobernador Regional</vt:lpstr>
      <vt:lpstr>Gobernador Regional:  Atribuciones (artículo 24, LOC Gobierno y Administración Regional)</vt:lpstr>
      <vt:lpstr>Gobernador Regional:  Atribuciones (artículo 24, LOC Gobierno y Administración Regional)</vt:lpstr>
      <vt:lpstr>Gobernador Regional:  Atribuciones (artículo 24, LOC Gobierno y Administración Regional)</vt:lpstr>
      <vt:lpstr>Gobernador Regional:  Atribuciones (artículo 24, LOC Gobierno y Administración Regional)</vt:lpstr>
      <vt:lpstr>Gobernador Regional:  Atribuciones (artículo 24, LOC Gobierno y Administración Regional)</vt:lpstr>
      <vt:lpstr>Gobernador Regional:  Aprobación, modificación o sustitución de sus propuestas (artículo 25, LOC Gobierno y Administración Regional)</vt:lpstr>
      <vt:lpstr>Gobernador Regional:  Otros temas (artículos 26 y 27, LOC Gobierno y Administración Regional)</vt:lpstr>
      <vt:lpstr>Gobierno y Gobernador Regional:  Estructura organizacional (artículo 68, LOC Gobierno y Administración Regional)</vt:lpstr>
      <vt:lpstr>Gobierno y Gobernador Regional:  Estructura organizacional (artículo 68 bis, quater y quinquies, LOC Gobierno y Administración Regional)</vt:lpstr>
      <vt:lpstr>Consejo Regional</vt:lpstr>
      <vt:lpstr>Consejo Regional:  Descripción (artículo 28 y 30 ter, LOC Gobierno y Administración Regional)</vt:lpstr>
      <vt:lpstr>Consejo Regional:  Funciones (artículo 36, LOC Gobierno y Administración Regional)</vt:lpstr>
      <vt:lpstr>Consejo Regional:  Funciones (artículo 36, LOC Gobierno y Administración Regional)</vt:lpstr>
      <vt:lpstr>Consejo Regional:  Funciones (artículo 36, LOC Gobierno y Administración Regional)</vt:lpstr>
      <vt:lpstr>Consejo Regional:  Funciones (artículo 36, LOC Gobierno y Administración Regional)</vt:lpstr>
      <vt:lpstr>Consejo Regional:  Funciones de fiscalización (artículo 36 bis y ter, LOC Gobierno y Administración Regional)</vt:lpstr>
      <vt:lpstr>Delegados Presidenciales Regionales</vt:lpstr>
      <vt:lpstr>Delegado Presidencial Regional:  Atribuciones (artículo 2, LOC Gobierno y Administración Regional)</vt:lpstr>
      <vt:lpstr>Delegado Presidencial Regional:  Atribuciones (artículo 2, LOC Gobierno y Administración Regional)</vt:lpstr>
      <vt:lpstr>Delegado Presidencial Regional:  Atribuciones (artículo 2, LOC Gobierno y Administración Regional)</vt:lpstr>
      <vt:lpstr>Delegado Presidencial Regional:  Atribuciones (artículo 2, LOC Gobierno y Administración Regional)</vt:lpstr>
      <vt:lpstr>Delegados Presidenciales Provinciales</vt:lpstr>
      <vt:lpstr>Delegado Presidencial Provincial:  Atribuciones (artículo 4, LOC Gobierno y Administración Regional)</vt:lpstr>
      <vt:lpstr>Delegado Presidencial Provincial:  Atribuciones (artículo 4, LOC Gobierno y Administración Regional)</vt:lpstr>
      <vt:lpstr>Delegado Presidencial Provincial:  Atribuciones (artículo 4, LOC Gobierno y Administración Regional)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Pablo Rodríguez</dc:creator>
  <cp:lastModifiedBy>Pablo Rodríguez</cp:lastModifiedBy>
  <cp:revision>1</cp:revision>
  <dcterms:created xsi:type="dcterms:W3CDTF">2024-07-30T16:07:10Z</dcterms:created>
  <dcterms:modified xsi:type="dcterms:W3CDTF">2024-07-30T20:20:53Z</dcterms:modified>
</cp:coreProperties>
</file>